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57" r:id="rId4"/>
    <p:sldId id="258" r:id="rId5"/>
    <p:sldId id="259" r:id="rId6"/>
    <p:sldId id="260" r:id="rId7"/>
    <p:sldId id="261" r:id="rId8"/>
    <p:sldId id="272" r:id="rId9"/>
    <p:sldId id="273" r:id="rId10"/>
    <p:sldId id="271" r:id="rId11"/>
    <p:sldId id="266" r:id="rId12"/>
    <p:sldId id="262" r:id="rId13"/>
    <p:sldId id="267" r:id="rId14"/>
    <p:sldId id="269" r:id="rId15"/>
    <p:sldId id="270" r:id="rId16"/>
    <p:sldId id="264"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1/14/2022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1/14/2022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slide" Target="slide2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researchandmarkets.com/reports/5411734/global-virtual-events-market-by-event-type?utm_source=BW&amp;utm_medium=PressRelease&amp;utm_code=k52dcp&amp;utm_campaign=1586516+-+Global+Virtual+Events+Markets+Report+2021%3a+COVID-19+Impacts+and+Forecast+to+2027&amp;utm_exec=chdo54prd" TargetMode="External"/><Relationship Id="rId13" Type="http://schemas.openxmlformats.org/officeDocument/2006/relationships/hyperlink" Target="https://keydifferences.com/difference-between-sales-and-marketing.html" TargetMode="External"/><Relationship Id="rId3" Type="http://schemas.openxmlformats.org/officeDocument/2006/relationships/hyperlink" Target="https://www.cvent.com/en/blog/events/virtual-events" TargetMode="External"/><Relationship Id="rId7" Type="http://schemas.openxmlformats.org/officeDocument/2006/relationships/hyperlink" Target="https://www.businesswire.com/news/home/20210907005584/en/Global-Virtual-Events-Markets-Report-2021-COVID-19-Impacts-and-Forecast-to-2027---ResearchAndMarkets.com" TargetMode="External"/><Relationship Id="rId12" Type="http://schemas.openxmlformats.org/officeDocument/2006/relationships/hyperlink" Target="https://roxeventstaff.com/what-virtual-event-and-in-person-attendees-want/" TargetMode="External"/><Relationship Id="rId2" Type="http://schemas.openxmlformats.org/officeDocument/2006/relationships/hyperlink" Target="https://learn-grow-blossom.com/virtual-talent-show/" TargetMode="External"/><Relationship Id="rId1" Type="http://schemas.openxmlformats.org/officeDocument/2006/relationships/slideLayout" Target="../slideLayouts/slideLayout7.xml"/><Relationship Id="rId6" Type="http://schemas.openxmlformats.org/officeDocument/2006/relationships/hyperlink" Target="https://www.mynewsdesk.com/brandessence/pressreleases/virtual-events-market-in-depth-research-report-2021-3108067" TargetMode="External"/><Relationship Id="rId11" Type="http://schemas.openxmlformats.org/officeDocument/2006/relationships/hyperlink" Target="https://www.investopedia.com/terms/m/marketing.asp" TargetMode="External"/><Relationship Id="rId5" Type="http://schemas.openxmlformats.org/officeDocument/2006/relationships/hyperlink" Target="https://www.grandviewresearch.com/industry-analysis/virtual-events-market" TargetMode="External"/><Relationship Id="rId15" Type="http://schemas.openxmlformats.org/officeDocument/2006/relationships/hyperlink" Target="https://public.tableau.com/en-us/s/about" TargetMode="External"/><Relationship Id="rId10" Type="http://schemas.openxmlformats.org/officeDocument/2006/relationships/hyperlink" Target="file:///C:\info.workcast.com\blog\virtual-events-vs-in-person-events" TargetMode="External"/><Relationship Id="rId4" Type="http://schemas.openxmlformats.org/officeDocument/2006/relationships/hyperlink" Target="https://www.alliedmarketresearch.com/virtual-events-industry-market-A06596" TargetMode="External"/><Relationship Id="rId9" Type="http://schemas.openxmlformats.org/officeDocument/2006/relationships/hyperlink" Target="https://www.brella.io/blog/how-virtual-events-are-changing-the-event-industry" TargetMode="External"/><Relationship Id="rId14" Type="http://schemas.openxmlformats.org/officeDocument/2006/relationships/hyperlink" Target="https://keap.com/product/sales-funne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2205" y="2619632"/>
            <a:ext cx="4728518" cy="1598141"/>
          </a:xfrm>
        </p:spPr>
        <p:txBody>
          <a:bodyPr/>
          <a:lstStyle/>
          <a:p>
            <a:pPr marL="0" marR="0">
              <a:lnSpc>
                <a:spcPct val="107000"/>
              </a:lnSpc>
              <a:spcBef>
                <a:spcPts val="0"/>
              </a:spcBef>
              <a:spcAft>
                <a:spcPts val="800"/>
              </a:spcAft>
            </a:pPr>
            <a:br>
              <a:rPr lang="en-US" u="sng" dirty="0">
                <a:solidFill>
                  <a:schemeClr val="bg1"/>
                </a:solidFill>
              </a:rPr>
            </a:br>
            <a:r>
              <a:rPr lang="en-US" sz="36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To study Participant's preferences &amp; attitude towards online paid talent shows</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US" sz="3600" i="1" dirty="0">
              <a:solidFill>
                <a:schemeClr val="bg1"/>
              </a:solidFill>
              <a:latin typeface="Algerian" panose="04020705040A02060702" pitchFamily="8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903307" cy="283381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739358"/>
            <a:ext cx="6903307" cy="2170394"/>
          </a:xfrm>
          <a:prstGeom prst="rect">
            <a:avLst/>
          </a:prstGeom>
        </p:spPr>
      </p:pic>
      <p:sp>
        <p:nvSpPr>
          <p:cNvPr id="8" name="TextBox 7">
            <a:extLst>
              <a:ext uri="{FF2B5EF4-FFF2-40B4-BE49-F238E27FC236}">
                <a16:creationId xmlns:a16="http://schemas.microsoft.com/office/drawing/2014/main" id="{3C0DAB1D-71FD-4116-9CF4-0D717FB8ED27}"/>
              </a:ext>
            </a:extLst>
          </p:cNvPr>
          <p:cNvSpPr txBox="1"/>
          <p:nvPr/>
        </p:nvSpPr>
        <p:spPr>
          <a:xfrm>
            <a:off x="771787" y="5268286"/>
            <a:ext cx="3485249" cy="923330"/>
          </a:xfrm>
          <a:prstGeom prst="rect">
            <a:avLst/>
          </a:prstGeom>
          <a:noFill/>
        </p:spPr>
        <p:txBody>
          <a:bodyPr wrap="none" rtlCol="0">
            <a:spAutoFit/>
          </a:bodyPr>
          <a:lstStyle/>
          <a:p>
            <a:r>
              <a:rPr lang="en-US" b="1" u="sng" dirty="0"/>
              <a:t>Presented by :</a:t>
            </a:r>
          </a:p>
          <a:p>
            <a:r>
              <a:rPr lang="en-US" dirty="0"/>
              <a:t>    Saurabh Tiwari (17/ICS/083)</a:t>
            </a:r>
          </a:p>
          <a:p>
            <a:r>
              <a:rPr lang="en-US" dirty="0"/>
              <a:t>    MBA(3</a:t>
            </a:r>
            <a:r>
              <a:rPr lang="en-US" baseline="30000" dirty="0"/>
              <a:t>rd</a:t>
            </a:r>
            <a:r>
              <a:rPr lang="en-US" dirty="0"/>
              <a:t> semester)</a:t>
            </a:r>
            <a:endParaRPr lang="en-IN" dirty="0"/>
          </a:p>
        </p:txBody>
      </p:sp>
      <p:sp>
        <p:nvSpPr>
          <p:cNvPr id="9" name="TextBox 8">
            <a:extLst>
              <a:ext uri="{FF2B5EF4-FFF2-40B4-BE49-F238E27FC236}">
                <a16:creationId xmlns:a16="http://schemas.microsoft.com/office/drawing/2014/main" id="{A3828793-0A88-4D24-9503-88A18B848F13}"/>
              </a:ext>
            </a:extLst>
          </p:cNvPr>
          <p:cNvSpPr txBox="1"/>
          <p:nvPr/>
        </p:nvSpPr>
        <p:spPr>
          <a:xfrm>
            <a:off x="7533314" y="5406785"/>
            <a:ext cx="2725426" cy="646331"/>
          </a:xfrm>
          <a:prstGeom prst="rect">
            <a:avLst/>
          </a:prstGeom>
          <a:noFill/>
        </p:spPr>
        <p:txBody>
          <a:bodyPr wrap="none" rtlCol="0">
            <a:spAutoFit/>
          </a:bodyPr>
          <a:lstStyle/>
          <a:p>
            <a:r>
              <a:rPr lang="en-US" b="1" u="sng" dirty="0"/>
              <a:t>Under mentorship of :</a:t>
            </a:r>
          </a:p>
          <a:p>
            <a:r>
              <a:rPr lang="en-US" dirty="0"/>
              <a:t>   Mr. </a:t>
            </a:r>
            <a:r>
              <a:rPr lang="en-US" dirty="0" err="1"/>
              <a:t>Subhojit</a:t>
            </a:r>
            <a:r>
              <a:rPr lang="en-US" dirty="0"/>
              <a:t> Banerjee</a:t>
            </a:r>
            <a:endParaRPr lang="en-IN" dirty="0"/>
          </a:p>
        </p:txBody>
      </p:sp>
    </p:spTree>
    <p:extLst>
      <p:ext uri="{BB962C8B-B14F-4D97-AF65-F5344CB8AC3E}">
        <p14:creationId xmlns:p14="http://schemas.microsoft.com/office/powerpoint/2010/main" val="202900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986C55-67B8-4E66-BDFC-30234F15185B}"/>
              </a:ext>
            </a:extLst>
          </p:cNvPr>
          <p:cNvSpPr txBox="1"/>
          <p:nvPr/>
        </p:nvSpPr>
        <p:spPr>
          <a:xfrm>
            <a:off x="766483" y="797858"/>
            <a:ext cx="10802470" cy="5449377"/>
          </a:xfrm>
          <a:prstGeom prst="rect">
            <a:avLst/>
          </a:prstGeom>
          <a:noFill/>
        </p:spPr>
        <p:txBody>
          <a:bodyPr wrap="square" rtlCol="0">
            <a:spAutoFit/>
          </a:bodyPr>
          <a:lstStyle/>
          <a:p>
            <a:pPr marL="285750" marR="0" indent="-285750" algn="just">
              <a:lnSpc>
                <a:spcPct val="150000"/>
              </a:lnSpc>
              <a:buFont typeface="Arial" panose="020B0604020202020204" pitchFamily="34" charset="0"/>
              <a:buChar char="•"/>
            </a:pPr>
            <a:r>
              <a:rPr lang="en-US" sz="1800" b="1" u="sng" dirty="0">
                <a:effectLst/>
                <a:latin typeface="Times New Roman" panose="02020603050405020304" pitchFamily="18" charset="0"/>
                <a:ea typeface="Times New Roman" panose="02020603050405020304" pitchFamily="18" charset="0"/>
              </a:rPr>
              <a:t>Purpose and Need of Such Online Talent Shows:</a:t>
            </a:r>
            <a:endParaRPr lang="en-IN" sz="1800" b="1" u="sng"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When people are willing or want to stay at home and at ease, a virtual talent show is an ideal method to pass the time. It's a terrific opportunity to recognize and enjoy the amazing community's performances, which can be seen from any group.</a:t>
            </a:r>
            <a:endParaRPr lang="en-IN"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Another advantage of hosting a talent show digitally is that it allows for more diverse acts because participants are at home with all of the necessary supplies.</a:t>
            </a:r>
          </a:p>
          <a:p>
            <a:pPr marL="0" marR="0" algn="just">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285750" marR="0" indent="-285750" algn="just">
              <a:lnSpc>
                <a:spcPct val="150000"/>
              </a:lnSpc>
              <a:spcBef>
                <a:spcPts val="0"/>
              </a:spcBef>
              <a:spcAft>
                <a:spcPts val="0"/>
              </a:spcAft>
              <a:buFont typeface="Arial" panose="020B0604020202020204" pitchFamily="34" charset="0"/>
              <a:buChar char="•"/>
            </a:pPr>
            <a:r>
              <a:rPr lang="en-US" sz="1800" b="1" u="sng" dirty="0">
                <a:effectLst/>
                <a:latin typeface="Times New Roman" panose="02020603050405020304" pitchFamily="18" charset="0"/>
                <a:ea typeface="Times New Roman" panose="02020603050405020304" pitchFamily="18" charset="0"/>
              </a:rPr>
              <a:t>Following are the more reasons why online shows are needed:</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sz="1800" spc="-25" dirty="0">
                <a:effectLst/>
                <a:latin typeface="Times New Roman" panose="02020603050405020304" pitchFamily="18" charset="0"/>
                <a:ea typeface="Times New Roman" panose="02020603050405020304" pitchFamily="18" charset="0"/>
              </a:rPr>
              <a:t>Can be opened up to many more participants</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sz="1800" spc="-25" dirty="0">
                <a:effectLst/>
                <a:latin typeface="Times New Roman" panose="02020603050405020304" pitchFamily="18" charset="0"/>
                <a:ea typeface="Times New Roman" panose="02020603050405020304" pitchFamily="18" charset="0"/>
              </a:rPr>
              <a:t>Travel Expenses and Worries Don’t Exist.</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sz="1800" spc="-25" dirty="0">
                <a:effectLst/>
                <a:latin typeface="Times New Roman" panose="02020603050405020304" pitchFamily="18" charset="0"/>
                <a:ea typeface="Times New Roman" panose="02020603050405020304" pitchFamily="18" charset="0"/>
              </a:rPr>
              <a:t>Introverts Thrive.</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sz="1800" spc="-25" dirty="0">
                <a:effectLst/>
                <a:latin typeface="Times New Roman" panose="02020603050405020304" pitchFamily="18" charset="0"/>
                <a:ea typeface="Times New Roman" panose="02020603050405020304" pitchFamily="18" charset="0"/>
              </a:rPr>
              <a:t>Those with Disabilities Have Easier and Greater Access</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sz="1800" spc="-25" dirty="0">
                <a:effectLst/>
                <a:latin typeface="Times New Roman" panose="02020603050405020304" pitchFamily="18" charset="0"/>
                <a:ea typeface="Times New Roman" panose="02020603050405020304" pitchFamily="18" charset="0"/>
              </a:rPr>
              <a:t>More Interaction with Attendees</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sz="1800" spc="-25" dirty="0">
                <a:effectLst/>
                <a:latin typeface="Times New Roman" panose="02020603050405020304" pitchFamily="18" charset="0"/>
                <a:ea typeface="Times New Roman" panose="02020603050405020304" pitchFamily="18" charset="0"/>
              </a:rPr>
              <a:t>Lower Sponsor Expense</a:t>
            </a:r>
            <a:endParaRPr lang="en-IN" dirty="0">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sz="1800" spc="-25" dirty="0">
                <a:effectLst/>
                <a:latin typeface="Calibri" panose="020F0502020204030204" pitchFamily="34" charset="0"/>
                <a:ea typeface="Calibri" panose="020F0502020204030204" pitchFamily="34" charset="0"/>
                <a:cs typeface="Times New Roman" panose="02020603050405020304" pitchFamily="18" charset="0"/>
              </a:rPr>
              <a:t>Greater Exposure</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81138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CFCF-C1B7-4777-9018-4353B65FC042}"/>
              </a:ext>
            </a:extLst>
          </p:cNvPr>
          <p:cNvSpPr>
            <a:spLocks noGrp="1"/>
          </p:cNvSpPr>
          <p:nvPr>
            <p:ph type="title"/>
          </p:nvPr>
        </p:nvSpPr>
        <p:spPr>
          <a:xfrm>
            <a:off x="4020451" y="456764"/>
            <a:ext cx="10571998" cy="970450"/>
          </a:xfrm>
        </p:spPr>
        <p:txBody>
          <a:bodyPr/>
          <a:lstStyle/>
          <a:p>
            <a:r>
              <a:rPr lang="en-US" u="sng" dirty="0">
                <a:solidFill>
                  <a:schemeClr val="bg2"/>
                </a:solidFill>
              </a:rPr>
              <a:t>Literature Review</a:t>
            </a:r>
            <a:endParaRPr lang="en-IN" u="sng" dirty="0">
              <a:solidFill>
                <a:schemeClr val="bg2"/>
              </a:solidFill>
            </a:endParaRPr>
          </a:p>
        </p:txBody>
      </p:sp>
      <p:sp>
        <p:nvSpPr>
          <p:cNvPr id="5" name="TextBox 4">
            <a:extLst>
              <a:ext uri="{FF2B5EF4-FFF2-40B4-BE49-F238E27FC236}">
                <a16:creationId xmlns:a16="http://schemas.microsoft.com/office/drawing/2014/main" id="{F6749DD4-AAF0-40E5-8074-0ABC34ED9926}"/>
              </a:ext>
            </a:extLst>
          </p:cNvPr>
          <p:cNvSpPr txBox="1"/>
          <p:nvPr/>
        </p:nvSpPr>
        <p:spPr>
          <a:xfrm>
            <a:off x="644164" y="2293580"/>
            <a:ext cx="12068355" cy="5355312"/>
          </a:xfrm>
          <a:prstGeom prst="rect">
            <a:avLst/>
          </a:prstGeom>
          <a:noFill/>
        </p:spPr>
        <p:txBody>
          <a:bodyPr wrap="square" rtlCol="0">
            <a:spAutoFit/>
          </a:bodyPr>
          <a:lstStyle/>
          <a:p>
            <a:pPr marL="285750" indent="-285750">
              <a:buFont typeface="Arial" panose="020B0604020202020204" pitchFamily="34" charset="0"/>
              <a:buChar char="•"/>
            </a:pPr>
            <a:r>
              <a:rPr lang="en-US" sz="1800" b="0" dirty="0">
                <a:effectLst/>
                <a:latin typeface="Times New Roman" panose="02020603050405020304" pitchFamily="18" charset="0"/>
                <a:ea typeface="Times New Roman" panose="02020603050405020304" pitchFamily="18" charset="0"/>
              </a:rPr>
              <a:t>Virtual conferences may become a supplement to — rather than a replacement for — real-life meetings. </a:t>
            </a:r>
          </a:p>
          <a:p>
            <a:r>
              <a:rPr lang="en-US" sz="1800" b="0" dirty="0">
                <a:effectLst/>
                <a:latin typeface="Times New Roman" panose="02020603050405020304" pitchFamily="18" charset="0"/>
                <a:ea typeface="Times New Roman" panose="02020603050405020304" pitchFamily="18" charset="0"/>
              </a:rPr>
              <a:t>     Credit: René Bohn sack</a:t>
            </a:r>
          </a:p>
          <a:p>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b="0" dirty="0">
                <a:effectLst/>
                <a:latin typeface="Times New Roman" panose="02020603050405020304" pitchFamily="18" charset="0"/>
                <a:ea typeface="Times New Roman" panose="02020603050405020304" pitchFamily="18" charset="0"/>
              </a:rPr>
              <a:t>In the mid-1990s, with the explosion of the Internet, virtual communities appeared and started to evolve rapidly</a:t>
            </a:r>
          </a:p>
          <a:p>
            <a:r>
              <a:rPr lang="en-US" sz="1800" b="0" dirty="0">
                <a:effectLst/>
                <a:latin typeface="Times New Roman" panose="02020603050405020304" pitchFamily="18" charset="0"/>
                <a:ea typeface="Times New Roman" panose="02020603050405020304" pitchFamily="18" charset="0"/>
              </a:rPr>
              <a:t>     over the past two decades (Elliot et al.,2013). </a:t>
            </a:r>
          </a:p>
          <a:p>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b="0" dirty="0">
                <a:effectLst/>
                <a:latin typeface="Times New Roman" panose="02020603050405020304" pitchFamily="18" charset="0"/>
                <a:ea typeface="Times New Roman" panose="02020603050405020304" pitchFamily="18" charset="0"/>
              </a:rPr>
              <a:t>As more and more people use the Internet on a daily basis and new attractive technologies make an increasing number </a:t>
            </a:r>
          </a:p>
          <a:p>
            <a:r>
              <a:rPr lang="en-US" sz="1800" b="0" dirty="0">
                <a:effectLst/>
                <a:latin typeface="Times New Roman" panose="02020603050405020304" pitchFamily="18" charset="0"/>
                <a:ea typeface="Times New Roman" panose="02020603050405020304" pitchFamily="18" charset="0"/>
              </a:rPr>
              <a:t>     of virtual communication channels available such as mobile devices (Gottlieb &amp; Bianchi, 2017), </a:t>
            </a:r>
          </a:p>
          <a:p>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Traditionally, despite the noticeable evolution of information technology, attention to virtual events was likely to be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     disregarded because of face-to-face events’ substantial benefits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Adema</a:t>
            </a:r>
            <a:r>
              <a:rPr lang="en-US" sz="1800" dirty="0">
                <a:effectLst/>
                <a:latin typeface="Calibri" panose="020F0502020204030204" pitchFamily="34" charset="0"/>
                <a:ea typeface="Calibri" panose="020F0502020204030204" pitchFamily="34" charset="0"/>
                <a:cs typeface="Times New Roman" panose="02020603050405020304" pitchFamily="18" charset="0"/>
              </a:rPr>
              <a:t> &amp; Roehl, 2010).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Arvey</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(2009) articulated </a:t>
            </a: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importance of face-to-face meeting events by describing the several benefits.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b="0" dirty="0">
                <a:effectLst/>
                <a:latin typeface="Times New Roman" panose="02020603050405020304" pitchFamily="18" charset="0"/>
                <a:ea typeface="Times New Roman" panose="02020603050405020304" pitchFamily="18" charset="0"/>
              </a:rPr>
              <a:t>The virtual events platform ‘6Connex’ argued that the number of virtual events has increased by up to 1,000%, and </a:t>
            </a:r>
          </a:p>
          <a:p>
            <a:r>
              <a:rPr lang="en-US" sz="1800" b="0" dirty="0">
                <a:effectLst/>
                <a:latin typeface="Times New Roman" panose="02020603050405020304" pitchFamily="18" charset="0"/>
                <a:ea typeface="Times New Roman" panose="02020603050405020304" pitchFamily="18" charset="0"/>
              </a:rPr>
              <a:t>     52,000 events and subevents have been held on their platform since the start of COVID-19 (Forbes, August, 2020). </a:t>
            </a:r>
            <a:endParaRPr lang="en-IN" sz="1800" b="1" dirty="0">
              <a:effectLst/>
              <a:latin typeface="Times New Roman" panose="02020603050405020304" pitchFamily="18" charset="0"/>
              <a:ea typeface="Times New Roman" panose="02020603050405020304" pitchFamily="18" charset="0"/>
            </a:endParaRPr>
          </a:p>
          <a:p>
            <a:endParaRPr lang="en-IN" sz="1800" b="1" dirty="0">
              <a:effectLst/>
              <a:latin typeface="Times New Roman" panose="02020603050405020304" pitchFamily="18" charset="0"/>
              <a:ea typeface="Times New Roman" panose="02020603050405020304" pitchFamily="18" charset="0"/>
            </a:endParaRPr>
          </a:p>
          <a:p>
            <a:endParaRPr lang="en-IN" sz="1800" b="1" dirty="0">
              <a:effectLst/>
              <a:latin typeface="Times New Roman" panose="02020603050405020304" pitchFamily="18" charset="0"/>
              <a:ea typeface="Times New Roman" panose="02020603050405020304" pitchFamily="18" charset="0"/>
            </a:endParaRPr>
          </a:p>
          <a:p>
            <a:endParaRPr lang="en-IN" sz="1800" b="1" dirty="0">
              <a:effectLst/>
              <a:latin typeface="Times New Roman" panose="02020603050405020304" pitchFamily="18" charset="0"/>
              <a:ea typeface="Times New Roman" panose="02020603050405020304" pitchFamily="18" charset="0"/>
            </a:endParaRPr>
          </a:p>
          <a:p>
            <a:endParaRPr lang="en-IN" b="1" dirty="0"/>
          </a:p>
        </p:txBody>
      </p:sp>
    </p:spTree>
    <p:extLst>
      <p:ext uri="{BB962C8B-B14F-4D97-AF65-F5344CB8AC3E}">
        <p14:creationId xmlns:p14="http://schemas.microsoft.com/office/powerpoint/2010/main" val="399924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bg2"/>
                </a:solidFill>
              </a:rPr>
              <a:t>Project objectives :</a:t>
            </a:r>
          </a:p>
        </p:txBody>
      </p:sp>
      <p:sp>
        <p:nvSpPr>
          <p:cNvPr id="3" name="TextBox 2"/>
          <p:cNvSpPr txBox="1"/>
          <p:nvPr/>
        </p:nvSpPr>
        <p:spPr>
          <a:xfrm>
            <a:off x="1997927" y="2733472"/>
            <a:ext cx="7890878" cy="2308324"/>
          </a:xfrm>
          <a:prstGeom prst="rect">
            <a:avLst/>
          </a:prstGeom>
          <a:noFill/>
        </p:spPr>
        <p:txBody>
          <a:bodyPr wrap="none" rtlCol="0">
            <a:spAutoFit/>
          </a:bodyPr>
          <a:lstStyle/>
          <a:p>
            <a:pPr marL="342900" marR="0" lvl="0" indent="-342900" algn="just">
              <a:lnSpc>
                <a:spcPct val="150000"/>
              </a:lnSpc>
              <a:spcBef>
                <a:spcPts val="0"/>
              </a:spcBef>
              <a:spcAft>
                <a:spcPts val="0"/>
              </a:spcAft>
              <a:buFont typeface="Symbol" panose="05050102010706020507" pitchFamily="18" charset="2"/>
              <a:buChar char=""/>
              <a:tabLst>
                <a:tab pos="114300" algn="l"/>
                <a:tab pos="342900" algn="l"/>
              </a:tabLst>
            </a:pPr>
            <a:r>
              <a:rPr lang="en-US" dirty="0">
                <a:effectLst/>
                <a:latin typeface="Times New Roman" panose="02020603050405020304" pitchFamily="18" charset="0"/>
                <a:ea typeface="Times New Roman" panose="02020603050405020304" pitchFamily="18" charset="0"/>
              </a:rPr>
              <a:t>To assess awareness &amp; attitude of performers towards online paid talent shows.</a:t>
            </a:r>
            <a:endParaRPr lang="en-IN"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114300" algn="l"/>
              </a:tabLst>
            </a:pPr>
            <a:r>
              <a:rPr lang="en-US" dirty="0">
                <a:effectLst/>
                <a:latin typeface="Times New Roman" panose="02020603050405020304" pitchFamily="18" charset="0"/>
                <a:ea typeface="Times New Roman" panose="02020603050405020304" pitchFamily="18" charset="0"/>
              </a:rPr>
              <a:t>To identify preferences/barriers related to online paid talent shows.</a:t>
            </a:r>
            <a:endParaRPr lang="en-IN"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114300" algn="l"/>
              </a:tabLst>
            </a:pPr>
            <a:r>
              <a:rPr lang="en-US" dirty="0">
                <a:effectLst/>
                <a:latin typeface="Times New Roman" panose="02020603050405020304" pitchFamily="18" charset="0"/>
                <a:ea typeface="Times New Roman" panose="02020603050405020304" pitchFamily="18" charset="0"/>
              </a:rPr>
              <a:t>To analyze how these talent shows are affected by demographic variables.</a:t>
            </a:r>
            <a:endParaRPr lang="en-IN"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114300" algn="l"/>
              </a:tabLst>
            </a:pPr>
            <a:r>
              <a:rPr lang="en-US" dirty="0">
                <a:effectLst/>
                <a:latin typeface="Times New Roman" panose="02020603050405020304" pitchFamily="18" charset="0"/>
                <a:ea typeface="Times New Roman" panose="02020603050405020304" pitchFamily="18" charset="0"/>
              </a:rPr>
              <a:t>To analyze how these talent shows are affected by profession of the performers</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56" y="0"/>
            <a:ext cx="3702635" cy="1914525"/>
          </a:xfrm>
          <a:prstGeom prst="rect">
            <a:avLst/>
          </a:prstGeom>
        </p:spPr>
      </p:pic>
    </p:spTree>
    <p:extLst>
      <p:ext uri="{BB962C8B-B14F-4D97-AF65-F5344CB8AC3E}">
        <p14:creationId xmlns:p14="http://schemas.microsoft.com/office/powerpoint/2010/main" val="120629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46C3-F9E7-4F31-9370-AE2404B4EA9B}"/>
              </a:ext>
            </a:extLst>
          </p:cNvPr>
          <p:cNvSpPr>
            <a:spLocks noGrp="1"/>
          </p:cNvSpPr>
          <p:nvPr>
            <p:ph type="title"/>
          </p:nvPr>
        </p:nvSpPr>
        <p:spPr/>
        <p:txBody>
          <a:bodyPr/>
          <a:lstStyle/>
          <a:p>
            <a:r>
              <a:rPr lang="en-US" dirty="0"/>
              <a:t>              </a:t>
            </a:r>
            <a:r>
              <a:rPr lang="en-US" u="sng" dirty="0">
                <a:solidFill>
                  <a:schemeClr val="bg2"/>
                </a:solidFill>
              </a:rPr>
              <a:t>Research Methodologies</a:t>
            </a:r>
            <a:endParaRPr lang="en-IN" u="sng" dirty="0">
              <a:solidFill>
                <a:schemeClr val="bg2"/>
              </a:solidFill>
            </a:endParaRPr>
          </a:p>
        </p:txBody>
      </p:sp>
      <p:sp>
        <p:nvSpPr>
          <p:cNvPr id="3" name="TextBox 2">
            <a:extLst>
              <a:ext uri="{FF2B5EF4-FFF2-40B4-BE49-F238E27FC236}">
                <a16:creationId xmlns:a16="http://schemas.microsoft.com/office/drawing/2014/main" id="{72D8446A-61EF-4FE4-BD82-EDF6AAFC95AF}"/>
              </a:ext>
            </a:extLst>
          </p:cNvPr>
          <p:cNvSpPr txBox="1"/>
          <p:nvPr/>
        </p:nvSpPr>
        <p:spPr>
          <a:xfrm>
            <a:off x="1031846" y="2474752"/>
            <a:ext cx="10425653" cy="426424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Research methodology is a way to systematically represent a research on any problem. It tends taken by the researcher in studying the research problem along with the logic behind them. It tends to define the methodology for the solution of the problem that has been undertaken for the purpose of the study.</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Methodology explains the methods used in collecting information to the steps touch are as follows</a:t>
            </a:r>
            <a:endParaRPr lang="en-US" dirty="0"/>
          </a:p>
          <a:p>
            <a:pPr marL="0" marR="0" algn="just">
              <a:lnSpc>
                <a:spcPct val="150000"/>
              </a:lnSpc>
              <a:spcBef>
                <a:spcPts val="0"/>
              </a:spcBef>
              <a:spcAft>
                <a:spcPts val="0"/>
              </a:spcAft>
              <a:tabLst>
                <a:tab pos="4914900" algn="l"/>
              </a:tabLst>
            </a:pPr>
            <a:r>
              <a:rPr lang="en-US" sz="1800" b="1" u="sng" dirty="0">
                <a:effectLst/>
                <a:latin typeface="Times New Roman" panose="02020603050405020304" pitchFamily="18" charset="0"/>
                <a:ea typeface="Times New Roman" panose="02020603050405020304" pitchFamily="18" charset="0"/>
              </a:rPr>
              <a:t> RESEARCH PROBLEM</a:t>
            </a:r>
            <a:endParaRPr lang="en-IN"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research problem is to study the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Participant's preferences &amp; attitude towards the online paid talent shows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b="1" u="sng" dirty="0">
                <a:effectLst/>
                <a:latin typeface="Times New Roman" panose="02020603050405020304" pitchFamily="18" charset="0"/>
                <a:ea typeface="Times New Roman" panose="02020603050405020304" pitchFamily="18" charset="0"/>
              </a:rPr>
              <a:t>DESCRIPTION OF RESEARCH</a:t>
            </a:r>
            <a:endParaRPr lang="en-IN"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Marketing Research design specify the procedure for conducting a research project. The survey has been conducted with the objective to know the preferences &amp; attitude of the participant's towards online paid talent shows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0122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64B512-A7F3-4EEC-AAA8-448327BC94D3}"/>
              </a:ext>
            </a:extLst>
          </p:cNvPr>
          <p:cNvSpPr txBox="1"/>
          <p:nvPr/>
        </p:nvSpPr>
        <p:spPr>
          <a:xfrm>
            <a:off x="806824" y="824753"/>
            <a:ext cx="11385176" cy="6617196"/>
          </a:xfrm>
          <a:prstGeom prst="rect">
            <a:avLst/>
          </a:prstGeom>
          <a:noFill/>
        </p:spPr>
        <p:txBody>
          <a:bodyPr wrap="square" rtlCol="0">
            <a:spAutoFit/>
          </a:bodyPr>
          <a:lstStyle/>
          <a:p>
            <a:pPr marL="342900" marR="0" lvl="0" indent="-342900" algn="just">
              <a:lnSpc>
                <a:spcPct val="150000"/>
              </a:lnSpc>
              <a:spcBef>
                <a:spcPts val="0"/>
              </a:spcBef>
              <a:spcAft>
                <a:spcPts val="0"/>
              </a:spcAft>
              <a:buFont typeface="Arial" panose="020B0604020202020204" pitchFamily="34" charset="0"/>
              <a:buChar char="•"/>
              <a:tabLst>
                <a:tab pos="228600" algn="l"/>
              </a:tabLst>
            </a:pPr>
            <a:r>
              <a:rPr lang="en-US" sz="2400" b="1" u="sng" dirty="0">
                <a:latin typeface="Times New Roman" panose="02020603050405020304" pitchFamily="18" charset="0"/>
                <a:cs typeface="Times New Roman" panose="02020603050405020304" pitchFamily="18" charset="0"/>
              </a:rPr>
              <a:t>Types of research methods used:</a:t>
            </a:r>
          </a:p>
          <a:p>
            <a:pPr marL="342900" marR="0" lvl="0" indent="-342900" algn="just">
              <a:lnSpc>
                <a:spcPct val="150000"/>
              </a:lnSpc>
              <a:spcBef>
                <a:spcPts val="0"/>
              </a:spcBef>
              <a:spcAft>
                <a:spcPts val="0"/>
              </a:spcAft>
              <a:buFont typeface="+mj-lt"/>
              <a:buAutoNum type="arabicParenR"/>
              <a:tabLst>
                <a:tab pos="228600" algn="l"/>
              </a:tabLst>
            </a:pPr>
            <a:r>
              <a:rPr lang="en-US" sz="1800" b="1" u="sng" strike="noStrike" dirty="0">
                <a:effectLst/>
                <a:latin typeface="Times New Roman" panose="02020603050405020304" pitchFamily="18" charset="0"/>
                <a:ea typeface="Times New Roman" panose="02020603050405020304" pitchFamily="18" charset="0"/>
              </a:rPr>
              <a:t>DESCRIPTIVE RESEARCH.</a:t>
            </a:r>
            <a:endParaRPr lang="en-IN" sz="1800" b="1" u="none" strike="noStrike"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tabLst>
                <a:tab pos="228600" algn="l"/>
              </a:tabLs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Descriptive Research </a:t>
            </a:r>
            <a:r>
              <a:rPr lang="en-US" sz="1800" dirty="0">
                <a:effectLst/>
                <a:latin typeface="Times New Roman" panose="02020603050405020304" pitchFamily="18" charset="0"/>
                <a:ea typeface="Times New Roman" panose="02020603050405020304" pitchFamily="18" charset="0"/>
              </a:rPr>
              <a:t>is used to collect information from participants to study the Preferences, Awareness </a:t>
            </a:r>
          </a:p>
          <a:p>
            <a:pPr marL="0" marR="0" algn="just">
              <a:lnSpc>
                <a:spcPct val="150000"/>
              </a:lnSpc>
              <a:spcBef>
                <a:spcPts val="0"/>
              </a:spcBef>
              <a:spcAft>
                <a:spcPts val="0"/>
              </a:spcAft>
              <a:tabLst>
                <a:tab pos="228600" algn="l"/>
              </a:tabLst>
            </a:pP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Attitude with the online paid talent shows.</a:t>
            </a:r>
            <a:endParaRPr lang="en-IN"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tabLst>
                <a:tab pos="2286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tabLst>
                <a:tab pos="228600" algn="l"/>
              </a:tabLst>
            </a:pPr>
            <a:r>
              <a:rPr lang="en-US" sz="1800" b="1" u="sng" strike="noStrike" dirty="0">
                <a:effectLst/>
                <a:latin typeface="Times New Roman" panose="02020603050405020304" pitchFamily="18" charset="0"/>
                <a:ea typeface="Times New Roman" panose="02020603050405020304" pitchFamily="18" charset="0"/>
              </a:rPr>
              <a:t>EXPLORATORY RESEARCH.</a:t>
            </a:r>
            <a:endParaRPr lang="en-IN" sz="1800" b="1" u="none" strike="noStrike"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Exploratory Research </a:t>
            </a:r>
            <a:r>
              <a:rPr lang="en-US" sz="1800" dirty="0">
                <a:effectLst/>
                <a:latin typeface="Calibri" panose="020F0502020204030204" pitchFamily="34" charset="0"/>
                <a:ea typeface="Calibri" panose="020F0502020204030204" pitchFamily="34" charset="0"/>
                <a:cs typeface="Times New Roman" panose="02020603050405020304" pitchFamily="18" charset="0"/>
              </a:rPr>
              <a:t>is concerned with discovering the general nature of the problem and the variables </a:t>
            </a: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are related to research study.</a:t>
            </a:r>
            <a:endParaRPr lang="en-US" dirty="0">
              <a:latin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endParaRPr lang="en-US" b="1" u="sng" dirty="0">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800"/>
              </a:spcAft>
              <a:buFont typeface="Arial" panose="020B0604020202020204" pitchFamily="34" charset="0"/>
              <a:buChar char="•"/>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TYPES AND SOURCES OF DATA</a:t>
            </a:r>
            <a:endParaRPr lang="en-IN" b="1" u="sng"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Times New Roman" panose="02020603050405020304" pitchFamily="18" charset="0"/>
              </a:rPr>
              <a:t>     For the purpose of research study, the data is usually collected from two sources :</a:t>
            </a:r>
            <a:endParaRPr lang="en-US" sz="1400" dirty="0">
              <a:effectLst/>
              <a:latin typeface="Times New Roman" panose="02020603050405020304" pitchFamily="18" charset="0"/>
              <a:ea typeface="Times New Roman" panose="02020603050405020304" pitchFamily="18" charset="0"/>
            </a:endParaRPr>
          </a:p>
          <a:p>
            <a:pPr marR="0" algn="just">
              <a:lnSpc>
                <a:spcPct val="150000"/>
              </a:lnSpc>
              <a:spcBef>
                <a:spcPts val="0"/>
              </a:spcBef>
              <a:spcAft>
                <a:spcPts val="800"/>
              </a:spcAft>
            </a:pPr>
            <a:r>
              <a:rPr lang="en-US" dirty="0">
                <a:latin typeface="Times New Roman" panose="02020603050405020304" pitchFamily="18" charset="0"/>
                <a:ea typeface="Times New Roman" panose="02020603050405020304" pitchFamily="18" charset="0"/>
              </a:rPr>
              <a:t>     1) Primary Data</a:t>
            </a:r>
          </a:p>
          <a:p>
            <a:pPr marR="0" algn="just">
              <a:lnSpc>
                <a:spcPct val="150000"/>
              </a:lnSpc>
              <a:spcBef>
                <a:spcPts val="0"/>
              </a:spcBef>
              <a:spcAft>
                <a:spcPts val="800"/>
              </a:spcAft>
            </a:pPr>
            <a:r>
              <a:rPr lang="en-US" dirty="0">
                <a:effectLst/>
                <a:latin typeface="Times New Roman" panose="02020603050405020304" pitchFamily="18" charset="0"/>
                <a:ea typeface="Times New Roman" panose="02020603050405020304" pitchFamily="18" charset="0"/>
              </a:rPr>
              <a:t>     2) Secondary Data</a:t>
            </a:r>
          </a:p>
          <a:p>
            <a:pPr marL="285750" marR="0" indent="-285750" algn="just">
              <a:lnSpc>
                <a:spcPct val="150000"/>
              </a:lnSpc>
              <a:spcBef>
                <a:spcPts val="0"/>
              </a:spcBef>
              <a:spcAft>
                <a:spcPts val="800"/>
              </a:spcAft>
              <a:buFont typeface="Courier New" panose="02070309020205020404" pitchFamily="49" charset="0"/>
              <a:buChar char="o"/>
            </a:pPr>
            <a:endParaRPr lang="en-IN" sz="16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50339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5A7DF-56F5-4316-AA4B-D0CF4239044C}"/>
              </a:ext>
            </a:extLst>
          </p:cNvPr>
          <p:cNvSpPr txBox="1"/>
          <p:nvPr/>
        </p:nvSpPr>
        <p:spPr>
          <a:xfrm>
            <a:off x="932329" y="941294"/>
            <a:ext cx="10336306" cy="5770811"/>
          </a:xfrm>
          <a:prstGeom prst="rect">
            <a:avLst/>
          </a:prstGeom>
          <a:noFill/>
        </p:spPr>
        <p:txBody>
          <a:bodyPr wrap="square" rtlCol="0">
            <a:spAutoFit/>
          </a:bodyPr>
          <a:lstStyle/>
          <a:p>
            <a:pPr marL="0" marR="0" algn="just">
              <a:lnSpc>
                <a:spcPct val="150000"/>
              </a:lnSpc>
              <a:spcBef>
                <a:spcPts val="0"/>
              </a:spcBef>
              <a:spcAft>
                <a:spcPts val="0"/>
              </a:spcAft>
            </a:pPr>
            <a:r>
              <a:rPr lang="en-US" sz="1800" b="1" u="sng" dirty="0">
                <a:effectLst/>
                <a:latin typeface="Times New Roman" panose="02020603050405020304" pitchFamily="18" charset="0"/>
                <a:ea typeface="Times New Roman" panose="02020603050405020304" pitchFamily="18" charset="0"/>
              </a:rPr>
              <a:t>PRIMARY DATA</a:t>
            </a:r>
            <a:endParaRPr lang="en-IN"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Primary Data is the data collected for the first time for the purpose to solve the problem at hand. In this study the primary data is collected by survey research i.e. collection of information directly from the respondents by personal interview, a questionnaire method is used to collect the information from the respondent. </a:t>
            </a:r>
          </a:p>
          <a:p>
            <a:pPr marL="0" marR="0" algn="just">
              <a:lnSpc>
                <a:spcPct val="150000"/>
              </a:lnSpc>
              <a:spcBef>
                <a:spcPts val="0"/>
              </a:spcBef>
              <a:spcAft>
                <a:spcPts val="0"/>
              </a:spcAft>
            </a:pPr>
            <a:endParaRPr lang="en-US" dirty="0">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b="1" u="sng" dirty="0">
                <a:effectLst/>
                <a:latin typeface="Times New Roman" panose="02020603050405020304" pitchFamily="18" charset="0"/>
                <a:ea typeface="Times New Roman" panose="02020603050405020304" pitchFamily="18" charset="0"/>
              </a:rPr>
              <a:t>SECONDARY DATA                                                   </a:t>
            </a:r>
            <a:endParaRPr lang="en-IN"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The major sources of secondary data are as follows,</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Websites</a:t>
            </a:r>
            <a:endParaRPr lang="en-IN" dirty="0">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Broachers</a:t>
            </a:r>
            <a:r>
              <a:rPr lang="en-US" sz="1800" dirty="0">
                <a:effectLst/>
                <a:latin typeface="Times New Roman" panose="02020603050405020304" pitchFamily="18" charset="0"/>
                <a:ea typeface="Times New Roman" panose="02020603050405020304" pitchFamily="18" charset="0"/>
              </a:rPr>
              <a:t>     </a:t>
            </a:r>
          </a:p>
          <a:p>
            <a:pPr marR="0" lvl="0" algn="just">
              <a:lnSpc>
                <a:spcPct val="150000"/>
              </a:lnSpc>
              <a:spcBef>
                <a:spcPts val="0"/>
              </a:spcBef>
              <a:spcAft>
                <a:spcPts val="0"/>
              </a:spcAft>
            </a:pPr>
            <a:endParaRPr lang="en-US" dirty="0">
              <a:latin typeface="Times New Roman" panose="02020603050405020304" pitchFamily="18" charset="0"/>
              <a:ea typeface="Times New Roman" panose="02020603050405020304" pitchFamily="18" charset="0"/>
            </a:endParaRPr>
          </a:p>
          <a:p>
            <a:pPr marR="0" lvl="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For this research report the data used is only </a:t>
            </a:r>
            <a:r>
              <a:rPr lang="en-US" sz="1800" b="1" dirty="0">
                <a:effectLst/>
                <a:latin typeface="Times New Roman" panose="02020603050405020304" pitchFamily="18" charset="0"/>
                <a:ea typeface="Times New Roman" panose="02020603050405020304" pitchFamily="18" charset="0"/>
              </a:rPr>
              <a:t>Primary Data, </a:t>
            </a:r>
            <a:r>
              <a:rPr lang="en-US" sz="1800" dirty="0">
                <a:effectLst/>
                <a:latin typeface="Times New Roman" panose="02020603050405020304" pitchFamily="18" charset="0"/>
                <a:ea typeface="Times New Roman" panose="02020603050405020304" pitchFamily="18" charset="0"/>
              </a:rPr>
              <a:t>which has been collected through a survey using google form.</a:t>
            </a:r>
            <a:endParaRPr lang="en-IN"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5CF1531D-7DBA-4399-98E3-86E96F077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028" y="2894216"/>
            <a:ext cx="3610607" cy="2021940"/>
          </a:xfrm>
          <a:prstGeom prst="rect">
            <a:avLst/>
          </a:prstGeom>
        </p:spPr>
      </p:pic>
    </p:spTree>
    <p:extLst>
      <p:ext uri="{BB962C8B-B14F-4D97-AF65-F5344CB8AC3E}">
        <p14:creationId xmlns:p14="http://schemas.microsoft.com/office/powerpoint/2010/main" val="3775280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u="sng" dirty="0">
                <a:solidFill>
                  <a:schemeClr val="bg2"/>
                </a:solidFill>
              </a:rPr>
              <a:t>Sample selected for the study</a:t>
            </a:r>
          </a:p>
        </p:txBody>
      </p:sp>
      <p:sp>
        <p:nvSpPr>
          <p:cNvPr id="3" name="TextBox 2"/>
          <p:cNvSpPr txBox="1"/>
          <p:nvPr/>
        </p:nvSpPr>
        <p:spPr>
          <a:xfrm>
            <a:off x="810000" y="2840477"/>
            <a:ext cx="11131573" cy="2585323"/>
          </a:xfrm>
          <a:prstGeom prst="rect">
            <a:avLst/>
          </a:prstGeom>
          <a:noFill/>
        </p:spPr>
        <p:txBody>
          <a:bodyPr wrap="none" rtlCol="0">
            <a:spAutoFit/>
          </a:bodyPr>
          <a:lstStyle/>
          <a:p>
            <a:r>
              <a:rPr lang="en-US" dirty="0"/>
              <a:t>A total of </a:t>
            </a:r>
            <a:r>
              <a:rPr lang="en-US" b="1" dirty="0"/>
              <a:t>63 respondents </a:t>
            </a:r>
            <a:r>
              <a:rPr lang="en-US" dirty="0"/>
              <a:t>is selected for the study. </a:t>
            </a:r>
          </a:p>
          <a:p>
            <a:r>
              <a:rPr lang="en-US" dirty="0"/>
              <a:t>Questionnaire method using google forms has been followed for collecting the response from the </a:t>
            </a:r>
          </a:p>
          <a:p>
            <a:r>
              <a:rPr lang="en-US" dirty="0"/>
              <a:t>respondents .</a:t>
            </a:r>
          </a:p>
          <a:p>
            <a:endParaRPr lang="en-US" dirty="0"/>
          </a:p>
          <a:p>
            <a:r>
              <a:rPr lang="en-US" b="1" u="sng" dirty="0"/>
              <a:t>Area of the study:</a:t>
            </a:r>
            <a:r>
              <a:rPr lang="en-US" b="1" dirty="0"/>
              <a:t>  </a:t>
            </a:r>
            <a:r>
              <a:rPr lang="en-US" dirty="0"/>
              <a:t>The study area will be limited to Delhi NCR only.</a:t>
            </a:r>
          </a:p>
          <a:p>
            <a:endParaRPr lang="en-US" dirty="0"/>
          </a:p>
          <a:p>
            <a:r>
              <a:rPr lang="en-US" b="1" u="sng" dirty="0"/>
              <a:t>Tools for analysis:</a:t>
            </a:r>
            <a:r>
              <a:rPr lang="en-US" b="1" dirty="0"/>
              <a:t>  </a:t>
            </a:r>
            <a:r>
              <a:rPr lang="en-US" dirty="0"/>
              <a:t>After the collection of data through the questionnaire, editing will be done </a:t>
            </a:r>
          </a:p>
          <a:p>
            <a:r>
              <a:rPr lang="en-US" dirty="0"/>
              <a:t>carefully. Based on the responses of the samples, tables will be prepared. Data analysis has been</a:t>
            </a:r>
          </a:p>
          <a:p>
            <a:r>
              <a:rPr lang="en-US" dirty="0"/>
              <a:t>performed using a tool known as </a:t>
            </a:r>
            <a:r>
              <a:rPr lang="en-US" b="1" dirty="0"/>
              <a:t>Tableau Public</a:t>
            </a:r>
            <a:r>
              <a:rPr lang="en-US" dirty="0"/>
              <a:t>.</a:t>
            </a:r>
          </a:p>
        </p:txBody>
      </p:sp>
    </p:spTree>
    <p:extLst>
      <p:ext uri="{BB962C8B-B14F-4D97-AF65-F5344CB8AC3E}">
        <p14:creationId xmlns:p14="http://schemas.microsoft.com/office/powerpoint/2010/main" val="4173802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7852-EC77-43A0-9575-4225FACF1AA5}"/>
              </a:ext>
            </a:extLst>
          </p:cNvPr>
          <p:cNvSpPr>
            <a:spLocks noGrp="1"/>
          </p:cNvSpPr>
          <p:nvPr>
            <p:ph type="title"/>
          </p:nvPr>
        </p:nvSpPr>
        <p:spPr>
          <a:xfrm>
            <a:off x="2665695" y="617518"/>
            <a:ext cx="10571998" cy="970450"/>
          </a:xfrm>
        </p:spPr>
        <p:txBody>
          <a:bodyPr/>
          <a:lstStyle/>
          <a:p>
            <a:br>
              <a:rPr lang="en-US" u="sng" dirty="0">
                <a:solidFill>
                  <a:schemeClr val="bg2"/>
                </a:solidFill>
                <a:latin typeface="Times New Roman" panose="02020603050405020304" pitchFamily="18" charset="0"/>
                <a:cs typeface="Times New Roman" panose="02020603050405020304" pitchFamily="18" charset="0"/>
              </a:rPr>
            </a:br>
            <a:r>
              <a:rPr lang="en-US" u="sng" dirty="0">
                <a:solidFill>
                  <a:schemeClr val="bg2"/>
                </a:solidFill>
                <a:latin typeface="Times New Roman" panose="02020603050405020304" pitchFamily="18" charset="0"/>
                <a:cs typeface="Times New Roman" panose="02020603050405020304" pitchFamily="18" charset="0"/>
              </a:rPr>
              <a:t>Data Analysis &amp; Interpretation</a:t>
            </a:r>
            <a:br>
              <a:rPr lang="en-US" u="sng" dirty="0">
                <a:solidFill>
                  <a:schemeClr val="bg2"/>
                </a:solidFill>
                <a:latin typeface="Times New Roman" panose="02020603050405020304" pitchFamily="18" charset="0"/>
                <a:cs typeface="Times New Roman" panose="02020603050405020304" pitchFamily="18" charset="0"/>
              </a:rPr>
            </a:br>
            <a:r>
              <a:rPr lang="en-US" dirty="0">
                <a:solidFill>
                  <a:schemeClr val="bg2"/>
                </a:solidFill>
                <a:latin typeface="Times New Roman" panose="02020603050405020304" pitchFamily="18" charset="0"/>
                <a:cs typeface="Times New Roman" panose="02020603050405020304" pitchFamily="18" charset="0"/>
              </a:rPr>
              <a:t>            using </a:t>
            </a:r>
            <a:r>
              <a:rPr lang="en-US" u="sng" dirty="0">
                <a:solidFill>
                  <a:schemeClr val="bg2"/>
                </a:solidFill>
                <a:latin typeface="Times New Roman" panose="02020603050405020304" pitchFamily="18" charset="0"/>
                <a:cs typeface="Times New Roman" panose="02020603050405020304" pitchFamily="18" charset="0"/>
              </a:rPr>
              <a:t>Tableau</a:t>
            </a:r>
            <a:endParaRPr lang="en-IN" u="sng" dirty="0">
              <a:solidFill>
                <a:schemeClr val="bg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4EC7A09-E934-4449-861B-E79169B0449F}"/>
              </a:ext>
            </a:extLst>
          </p:cNvPr>
          <p:cNvSpPr txBox="1"/>
          <p:nvPr/>
        </p:nvSpPr>
        <p:spPr>
          <a:xfrm>
            <a:off x="687672" y="2545976"/>
            <a:ext cx="11118845" cy="3067506"/>
          </a:xfrm>
          <a:prstGeom prst="rect">
            <a:avLst/>
          </a:prstGeom>
          <a:noFill/>
        </p:spPr>
        <p:txBody>
          <a:bodyPr wrap="square" rtlCol="0">
            <a:spAutoFit/>
          </a:bodyPr>
          <a:lstStyle/>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Tableau aids with the visualization and comprehension of data. Our visual analytics technology is revolutionizing the way people solve problems with data. Discover why businesses of all sizes rely on Tableau to help them become more data-driven.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Tableau Public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 a free online platform for sharing and exploring data visualizations. Tableau Desktop Professional Edition or the free Public Edition can be used to generate visuals by anyone. With millions of fascinating data visualizations, or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vizzes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as we like to call them, anybody can see and understand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vizzes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about any public data topic under the sun, bringing data into everyday life and enabling a community to grow and learn from one another.</a:t>
            </a:r>
            <a:r>
              <a:rPr lang="en-US" sz="18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Easily create stunning interactive graphs, maps, and live dashboards in minutes on our free platform. No coding required. Connect to data in a variety of formats like Excel, CSV, and Google Sheets. Save to your Tableau Public profile to pick up where you left off.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277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3DFC1F-A1FF-467C-9F5C-312FBEB5AEA3}"/>
              </a:ext>
            </a:extLst>
          </p:cNvPr>
          <p:cNvSpPr txBox="1"/>
          <p:nvPr/>
        </p:nvSpPr>
        <p:spPr>
          <a:xfrm>
            <a:off x="770965" y="107577"/>
            <a:ext cx="11098306" cy="1477328"/>
          </a:xfrm>
          <a:prstGeom prst="rect">
            <a:avLst/>
          </a:prstGeom>
          <a:noFill/>
        </p:spPr>
        <p:txBody>
          <a:bodyPr wrap="square" rtlCol="0">
            <a:spAutoFit/>
          </a:bodyPr>
          <a:lstStyle/>
          <a:p>
            <a:r>
              <a:rPr lang="en-US" dirty="0"/>
              <a:t>                                                              </a:t>
            </a:r>
            <a:r>
              <a:rPr lang="en-US" b="1" u="sng" dirty="0">
                <a:latin typeface="Times New Roman" panose="02020603050405020304" pitchFamily="18" charset="0"/>
                <a:cs typeface="Times New Roman" panose="02020603050405020304" pitchFamily="18" charset="0"/>
              </a:rPr>
              <a:t>SURVEY ANALYSIS</a:t>
            </a:r>
          </a:p>
          <a:p>
            <a:endParaRPr lang="en-US" b="1" u="sng" dirty="0">
              <a:latin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Graph 1: Respondents from different age-group and city.</a:t>
            </a:r>
            <a:endParaRPr lang="en-IN" sz="1800" dirty="0">
              <a:effectLst/>
              <a:latin typeface="Times New Roman" panose="02020603050405020304" pitchFamily="18" charset="0"/>
              <a:ea typeface="Times New Roman" panose="02020603050405020304" pitchFamily="18" charset="0"/>
            </a:endParaRPr>
          </a:p>
          <a:p>
            <a:r>
              <a:rPr lang="en-US" b="1" u="sng" dirty="0">
                <a:latin typeface="Times New Roman" panose="02020603050405020304" pitchFamily="18" charset="0"/>
                <a:cs typeface="Times New Roman" panose="02020603050405020304" pitchFamily="18" charset="0"/>
              </a:rPr>
              <a:t>                      </a:t>
            </a:r>
          </a:p>
          <a:p>
            <a:r>
              <a:rPr lang="en-US" b="1" u="sng" dirty="0">
                <a:latin typeface="Times New Roman" panose="02020603050405020304" pitchFamily="18" charset="0"/>
                <a:cs typeface="Times New Roman" panose="02020603050405020304" pitchFamily="18" charset="0"/>
              </a:rPr>
              <a:t>                                     </a:t>
            </a:r>
            <a:endParaRPr lang="en-IN" b="1" u="sn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B382AEA-FC2E-4E81-BF63-EFA283D2D1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072" t="11487" r="11767"/>
          <a:stretch/>
        </p:blipFill>
        <p:spPr bwMode="auto">
          <a:xfrm>
            <a:off x="3146612" y="1129553"/>
            <a:ext cx="5692587" cy="3324897"/>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A26893A1-40E9-47A7-B1EF-1E5AE53CA844}"/>
              </a:ext>
            </a:extLst>
          </p:cNvPr>
          <p:cNvSpPr txBox="1"/>
          <p:nvPr/>
        </p:nvSpPr>
        <p:spPr>
          <a:xfrm>
            <a:off x="479612" y="4729842"/>
            <a:ext cx="11232776" cy="2092881"/>
          </a:xfrm>
          <a:prstGeom prst="rect">
            <a:avLst/>
          </a:prstGeom>
          <a:noFill/>
        </p:spPr>
        <p:txBody>
          <a:bodyPr wrap="square" rtlCol="0">
            <a:spAutoFit/>
          </a:bodyPr>
          <a:lstStyle/>
          <a:p>
            <a:pPr marL="0" marR="0" algn="just">
              <a:spcBef>
                <a:spcPts val="0"/>
              </a:spcBef>
              <a:spcAft>
                <a:spcPts val="0"/>
              </a:spcAft>
            </a:pPr>
            <a:r>
              <a:rPr lang="en-US" sz="1600" b="1" dirty="0">
                <a:effectLst/>
                <a:latin typeface="Times New Roman" panose="02020603050405020304" pitchFamily="18" charset="0"/>
                <a:ea typeface="Times New Roman" panose="02020603050405020304" pitchFamily="18" charset="0"/>
              </a:rPr>
              <a:t>Interpretation: </a:t>
            </a:r>
            <a:r>
              <a:rPr lang="en-US" sz="1600" dirty="0">
                <a:effectLst/>
                <a:latin typeface="Times New Roman" panose="02020603050405020304" pitchFamily="18" charset="0"/>
                <a:ea typeface="Times New Roman" panose="02020603050405020304" pitchFamily="18" charset="0"/>
              </a:rPr>
              <a:t>From the above graph it can be determined that from the total respondents of the survey the most responses were from </a:t>
            </a:r>
            <a:r>
              <a:rPr lang="en-US" sz="1600" b="1" dirty="0">
                <a:effectLst/>
                <a:latin typeface="Times New Roman" panose="02020603050405020304" pitchFamily="18" charset="0"/>
                <a:ea typeface="Times New Roman" panose="02020603050405020304" pitchFamily="18" charset="0"/>
              </a:rPr>
              <a:t>Delhi with a total of 28, Gr Noida comes at 2</a:t>
            </a:r>
            <a:r>
              <a:rPr lang="en-US" sz="1600" b="1" baseline="30000" dirty="0">
                <a:effectLst/>
                <a:latin typeface="Times New Roman" panose="02020603050405020304" pitchFamily="18" charset="0"/>
                <a:ea typeface="Times New Roman" panose="02020603050405020304" pitchFamily="18" charset="0"/>
              </a:rPr>
              <a:t>nd</a:t>
            </a:r>
            <a:r>
              <a:rPr lang="en-US" sz="1600" b="1" dirty="0">
                <a:effectLst/>
                <a:latin typeface="Times New Roman" panose="02020603050405020304" pitchFamily="18" charset="0"/>
                <a:ea typeface="Times New Roman" panose="02020603050405020304" pitchFamily="18" charset="0"/>
              </a:rPr>
              <a:t> with total of 21 and Noida at 3</a:t>
            </a:r>
            <a:r>
              <a:rPr lang="en-US" sz="1600" b="1" baseline="30000" dirty="0">
                <a:effectLst/>
                <a:latin typeface="Times New Roman" panose="02020603050405020304" pitchFamily="18" charset="0"/>
                <a:ea typeface="Times New Roman" panose="02020603050405020304" pitchFamily="18" charset="0"/>
              </a:rPr>
              <a:t>rd</a:t>
            </a:r>
            <a:r>
              <a:rPr lang="en-US" sz="1600" b="1" dirty="0">
                <a:effectLst/>
                <a:latin typeface="Times New Roman" panose="02020603050405020304" pitchFamily="18" charset="0"/>
                <a:ea typeface="Times New Roman" panose="02020603050405020304" pitchFamily="18" charset="0"/>
              </a:rPr>
              <a:t> with 13</a:t>
            </a:r>
            <a:r>
              <a:rPr lang="en-US" sz="1600" dirty="0">
                <a:effectLst/>
                <a:latin typeface="Times New Roman" panose="02020603050405020304" pitchFamily="18" charset="0"/>
                <a:ea typeface="Times New Roman" panose="02020603050405020304" pitchFamily="18" charset="0"/>
              </a:rPr>
              <a:t> responses. If talk about age-group</a:t>
            </a:r>
            <a:r>
              <a:rPr lang="en-US" sz="1600" b="1" dirty="0">
                <a:effectLst/>
                <a:latin typeface="Times New Roman" panose="02020603050405020304" pitchFamily="18" charset="0"/>
                <a:ea typeface="Times New Roman" panose="02020603050405020304" pitchFamily="18" charset="0"/>
              </a:rPr>
              <a:t>, 19-22 age group</a:t>
            </a:r>
            <a:r>
              <a:rPr lang="en-US" sz="1600" dirty="0">
                <a:effectLst/>
                <a:latin typeface="Times New Roman" panose="02020603050405020304" pitchFamily="18" charset="0"/>
                <a:ea typeface="Times New Roman" panose="02020603050405020304" pitchFamily="18" charset="0"/>
              </a:rPr>
              <a:t> heavily participated as compared to other groups in </a:t>
            </a:r>
            <a:r>
              <a:rPr lang="en-US" sz="1600" b="1" dirty="0">
                <a:effectLst/>
                <a:latin typeface="Times New Roman" panose="02020603050405020304" pitchFamily="18" charset="0"/>
                <a:ea typeface="Times New Roman" panose="02020603050405020304" pitchFamily="18" charset="0"/>
              </a:rPr>
              <a:t>Delhi and Gr. Noida</a:t>
            </a:r>
            <a:r>
              <a:rPr lang="en-US" sz="1600" dirty="0">
                <a:effectLst/>
                <a:latin typeface="Times New Roman" panose="02020603050405020304" pitchFamily="18" charset="0"/>
                <a:ea typeface="Times New Roman" panose="02020603050405020304" pitchFamily="18" charset="0"/>
              </a:rPr>
              <a:t>, but in </a:t>
            </a:r>
            <a:r>
              <a:rPr lang="en-US" sz="1600" b="1" dirty="0">
                <a:effectLst/>
                <a:latin typeface="Times New Roman" panose="02020603050405020304" pitchFamily="18" charset="0"/>
                <a:ea typeface="Times New Roman" panose="02020603050405020304" pitchFamily="18" charset="0"/>
              </a:rPr>
              <a:t>Noida 19-22 &amp; 23-25 age-groups</a:t>
            </a:r>
            <a:r>
              <a:rPr lang="en-US" sz="1600" dirty="0">
                <a:effectLst/>
                <a:latin typeface="Times New Roman" panose="02020603050405020304" pitchFamily="18" charset="0"/>
                <a:ea typeface="Times New Roman" panose="02020603050405020304" pitchFamily="18" charset="0"/>
              </a:rPr>
              <a:t> equally participated.  </a:t>
            </a:r>
            <a:endParaRPr lang="en-IN" sz="16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600" dirty="0">
                <a:effectLst/>
                <a:latin typeface="Times New Roman" panose="02020603050405020304" pitchFamily="18" charset="0"/>
                <a:ea typeface="Times New Roman" panose="02020603050405020304" pitchFamily="18" charset="0"/>
              </a:rPr>
              <a:t>The respondents of </a:t>
            </a:r>
            <a:r>
              <a:rPr lang="en-US" sz="1600" b="1" dirty="0">
                <a:effectLst/>
                <a:latin typeface="Times New Roman" panose="02020603050405020304" pitchFamily="18" charset="0"/>
                <a:ea typeface="Times New Roman" panose="02020603050405020304" pitchFamily="18" charset="0"/>
              </a:rPr>
              <a:t>Delhi</a:t>
            </a:r>
            <a:r>
              <a:rPr lang="en-US" sz="1600" dirty="0">
                <a:effectLst/>
                <a:latin typeface="Times New Roman" panose="02020603050405020304" pitchFamily="18" charset="0"/>
                <a:ea typeface="Times New Roman" panose="02020603050405020304" pitchFamily="18" charset="0"/>
              </a:rPr>
              <a:t> from different age -groups approximately equally participated but in case of </a:t>
            </a:r>
            <a:r>
              <a:rPr lang="en-US" sz="1600" b="1" dirty="0">
                <a:effectLst/>
                <a:latin typeface="Times New Roman" panose="02020603050405020304" pitchFamily="18" charset="0"/>
                <a:ea typeface="Times New Roman" panose="02020603050405020304" pitchFamily="18" charset="0"/>
              </a:rPr>
              <a:t>Gr Noida</a:t>
            </a:r>
            <a:r>
              <a:rPr lang="en-US" sz="1600" dirty="0">
                <a:effectLst/>
                <a:latin typeface="Times New Roman" panose="02020603050405020304" pitchFamily="18" charset="0"/>
                <a:ea typeface="Times New Roman" panose="02020603050405020304" pitchFamily="18" charset="0"/>
              </a:rPr>
              <a:t> there is lot of difference in number of respondents among different age-groups.</a:t>
            </a: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739150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F49A2-06F4-4DC1-927D-4F2C6BAA34AD}"/>
              </a:ext>
            </a:extLst>
          </p:cNvPr>
          <p:cNvSpPr txBox="1"/>
          <p:nvPr/>
        </p:nvSpPr>
        <p:spPr>
          <a:xfrm>
            <a:off x="556608" y="464884"/>
            <a:ext cx="6733959" cy="1200329"/>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rPr>
              <a:t>Graph 2. Analysis of respondents from different area based on sex.</a:t>
            </a:r>
          </a:p>
          <a:p>
            <a:r>
              <a:rPr lang="en-US" b="1" dirty="0">
                <a:latin typeface="Times New Roman" panose="02020603050405020304" pitchFamily="18" charset="0"/>
                <a:ea typeface="Times New Roman" panose="02020603050405020304" pitchFamily="18" charset="0"/>
              </a:rPr>
              <a:t>                </a:t>
            </a:r>
          </a:p>
          <a:p>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0484C689-0EE7-429E-A172-AD485C4437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521" t="11692" b="6051"/>
          <a:stretch/>
        </p:blipFill>
        <p:spPr bwMode="auto">
          <a:xfrm>
            <a:off x="3032449" y="990403"/>
            <a:ext cx="5794309" cy="32550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3B0AAC9D-A638-4083-8B42-B4E1642744E6}"/>
              </a:ext>
            </a:extLst>
          </p:cNvPr>
          <p:cNvSpPr txBox="1"/>
          <p:nvPr/>
        </p:nvSpPr>
        <p:spPr>
          <a:xfrm>
            <a:off x="877078" y="4646645"/>
            <a:ext cx="10468946" cy="2031325"/>
          </a:xfrm>
          <a:prstGeom prst="rect">
            <a:avLst/>
          </a:prstGeom>
          <a:noFill/>
        </p:spPr>
        <p:txBody>
          <a:bodyPr wrap="square" rtlCol="0">
            <a:spAutoFit/>
          </a:bodyPr>
          <a:lstStyle/>
          <a:p>
            <a:pPr marL="0" marR="0" algn="just">
              <a:lnSpc>
                <a:spcPct val="150000"/>
              </a:lnSpc>
              <a:spcBef>
                <a:spcPts val="0"/>
              </a:spcBef>
              <a:spcAft>
                <a:spcPts val="0"/>
              </a:spcAft>
            </a:pPr>
            <a:r>
              <a:rPr lang="en-US" b="1" u="sng" dirty="0">
                <a:latin typeface="Times New Roman" panose="02020603050405020304" pitchFamily="18" charset="0"/>
                <a:cs typeface="Times New Roman" panose="02020603050405020304" pitchFamily="18" charset="0"/>
              </a:rPr>
              <a:t>Interpretation: </a:t>
            </a:r>
            <a:r>
              <a:rPr lang="en-US" sz="1800" dirty="0">
                <a:effectLst/>
                <a:latin typeface="Times New Roman" panose="02020603050405020304" pitchFamily="18" charset="0"/>
                <a:ea typeface="Times New Roman" panose="02020603050405020304" pitchFamily="18" charset="0"/>
              </a:rPr>
              <a:t>This graph shows that</a:t>
            </a:r>
            <a:r>
              <a:rPr lang="en-US" sz="1800" b="1" dirty="0">
                <a:effectLst/>
                <a:latin typeface="Times New Roman" panose="02020603050405020304" pitchFamily="18" charset="0"/>
                <a:ea typeface="Times New Roman" panose="02020603050405020304" pitchFamily="18" charset="0"/>
              </a:rPr>
              <a:t> most female respondents were from Delhi with the tally of 18 </a:t>
            </a:r>
            <a:r>
              <a:rPr lang="en-US" sz="1800" dirty="0">
                <a:effectLst/>
                <a:latin typeface="Times New Roman" panose="02020603050405020304" pitchFamily="18" charset="0"/>
                <a:ea typeface="Times New Roman" panose="02020603050405020304" pitchFamily="18" charset="0"/>
              </a:rPr>
              <a:t>and in case of </a:t>
            </a:r>
            <a:r>
              <a:rPr lang="en-US" sz="1800" b="1" dirty="0">
                <a:effectLst/>
                <a:latin typeface="Times New Roman" panose="02020603050405020304" pitchFamily="18" charset="0"/>
                <a:ea typeface="Times New Roman" panose="02020603050405020304" pitchFamily="18" charset="0"/>
              </a:rPr>
              <a:t>males the most respondents from Gr Noida with the number of 13.</a:t>
            </a:r>
            <a:endParaRPr lang="en-IN"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Further females who participated in the survey from Gr Noida were 8, and from Noida only 4.</a:t>
            </a:r>
            <a:endParaRPr lang="en-IN"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Males tally as participants of the survey stands 10 from Delhi and 9 from Noida.</a:t>
            </a:r>
            <a:endParaRPr lang="en-IN" sz="1800" dirty="0">
              <a:effectLst/>
              <a:latin typeface="Times New Roman" panose="02020603050405020304" pitchFamily="18" charset="0"/>
              <a:ea typeface="Times New Roman" panose="02020603050405020304" pitchFamily="18" charset="0"/>
            </a:endParaRPr>
          </a:p>
          <a:p>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0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B703-5478-433E-80B9-D2725E509A0B}"/>
              </a:ext>
            </a:extLst>
          </p:cNvPr>
          <p:cNvSpPr>
            <a:spLocks noGrp="1"/>
          </p:cNvSpPr>
          <p:nvPr>
            <p:ph type="title"/>
          </p:nvPr>
        </p:nvSpPr>
        <p:spPr/>
        <p:txBody>
          <a:bodyPr/>
          <a:lstStyle/>
          <a:p>
            <a:r>
              <a:rPr lang="en-US" dirty="0">
                <a:solidFill>
                  <a:schemeClr val="bg2"/>
                </a:solidFill>
              </a:rPr>
              <a:t>Follow up :</a:t>
            </a:r>
            <a:endParaRPr lang="en-IN" dirty="0">
              <a:solidFill>
                <a:schemeClr val="bg2"/>
              </a:solidFill>
            </a:endParaRPr>
          </a:p>
        </p:txBody>
      </p:sp>
      <p:sp>
        <p:nvSpPr>
          <p:cNvPr id="3" name="Content Placeholder 2">
            <a:extLst>
              <a:ext uri="{FF2B5EF4-FFF2-40B4-BE49-F238E27FC236}">
                <a16:creationId xmlns:a16="http://schemas.microsoft.com/office/drawing/2014/main" id="{04DC32CA-1056-4ED2-BE43-563F8E77E5D9}"/>
              </a:ext>
            </a:extLst>
          </p:cNvPr>
          <p:cNvSpPr>
            <a:spLocks noGrp="1"/>
          </p:cNvSpPr>
          <p:nvPr>
            <p:ph idx="1"/>
          </p:nvPr>
        </p:nvSpPr>
        <p:spPr>
          <a:xfrm>
            <a:off x="729317" y="2774301"/>
            <a:ext cx="5850776" cy="3636511"/>
          </a:xfrm>
        </p:spPr>
        <p:txBody>
          <a:bodyPr>
            <a:normAutofit fontScale="25000" lnSpcReduction="20000"/>
          </a:bodyPr>
          <a:lstStyle/>
          <a:p>
            <a:pPr marL="0" marR="0" lvl="0" indent="0" algn="just">
              <a:lnSpc>
                <a:spcPct val="150000"/>
              </a:lnSpc>
              <a:spcBef>
                <a:spcPts val="0"/>
              </a:spcBef>
              <a:spcAft>
                <a:spcPts val="0"/>
              </a:spcAft>
              <a:buNone/>
            </a:pPr>
            <a:r>
              <a:rPr lang="en-US" sz="4300" i="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43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Introduction </a:t>
            </a:r>
          </a:p>
          <a:p>
            <a:pPr marL="342900" marR="0" lvl="0" indent="-342900" algn="just">
              <a:lnSpc>
                <a:spcPct val="150000"/>
              </a:lnSpc>
              <a:spcBef>
                <a:spcPts val="0"/>
              </a:spcBef>
              <a:spcAft>
                <a:spcPts val="0"/>
              </a:spcAft>
              <a:buFont typeface="+mj-lt"/>
              <a:buAutoNum type="arabicPeriod"/>
            </a:pP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Organization overview</a:t>
            </a:r>
          </a:p>
          <a:p>
            <a:pPr marL="342900" marR="0" lvl="0" indent="-342900" algn="just">
              <a:lnSpc>
                <a:spcPct val="150000"/>
              </a:lnSpc>
              <a:spcBef>
                <a:spcPts val="0"/>
              </a:spcBef>
              <a:spcAft>
                <a:spcPts val="0"/>
              </a:spcAft>
              <a:buFont typeface="+mj-lt"/>
              <a:buAutoNum type="arabicPeriod"/>
            </a:pP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Literature Review</a:t>
            </a:r>
            <a:endParaRPr lang="en-IN" sz="9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Objectives of the project</a:t>
            </a:r>
            <a:endParaRPr lang="en-IN" sz="9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Research Methodologies</a:t>
            </a:r>
            <a:endParaRPr lang="en-IN" sz="9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Data Analysis and Interpretation</a:t>
            </a:r>
            <a:endParaRPr lang="en-IN" sz="9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Findings and Conclusion</a:t>
            </a:r>
            <a:endParaRPr lang="en-IN" sz="9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0"/>
              </a:spcBef>
              <a:spcAft>
                <a:spcPts val="0"/>
              </a:spcAft>
              <a:buFont typeface="+mj-lt"/>
              <a:buAutoNum type="arabicPeriod"/>
            </a:pP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Suggestions &amp; Limitation</a:t>
            </a:r>
            <a:endParaRPr lang="en-IN" sz="9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9600" dirty="0">
                <a:effectLst/>
                <a:latin typeface="Times New Roman" panose="02020603050405020304" pitchFamily="18" charset="0"/>
                <a:ea typeface="Calibri" panose="020F0502020204030204" pitchFamily="34" charset="0"/>
                <a:cs typeface="Times New Roman" panose="02020603050405020304" pitchFamily="18" charset="0"/>
              </a:rPr>
              <a:t>References</a:t>
            </a:r>
          </a:p>
          <a:p>
            <a:pPr marL="342900" marR="0" lvl="0" indent="-342900" algn="just">
              <a:lnSpc>
                <a:spcPct val="150000"/>
              </a:lnSpc>
              <a:spcBef>
                <a:spcPts val="0"/>
              </a:spcBef>
              <a:spcAft>
                <a:spcPts val="0"/>
              </a:spcAft>
              <a:buFont typeface="+mj-lt"/>
              <a:buAutoNum type="arabicPeriod"/>
            </a:pPr>
            <a:r>
              <a:rPr lang="en-US" sz="9600" dirty="0">
                <a:latin typeface="Times New Roman" panose="02020603050405020304" pitchFamily="18" charset="0"/>
                <a:ea typeface="Calibri" panose="020F0502020204030204" pitchFamily="34" charset="0"/>
                <a:cs typeface="Times New Roman" panose="02020603050405020304" pitchFamily="18" charset="0"/>
              </a:rPr>
              <a:t>Annexure - Questionnaire</a:t>
            </a:r>
            <a:endParaRPr lang="en-US" sz="9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endParaRPr lang="en-US" sz="4300"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80655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BA07E3-679B-4A34-BEB8-FBA604FF4971}"/>
              </a:ext>
            </a:extLst>
          </p:cNvPr>
          <p:cNvSpPr txBox="1"/>
          <p:nvPr/>
        </p:nvSpPr>
        <p:spPr>
          <a:xfrm>
            <a:off x="636494" y="83848"/>
            <a:ext cx="10919012" cy="1200329"/>
          </a:xfrm>
          <a:prstGeom prst="rect">
            <a:avLst/>
          </a:prstGeom>
          <a:noFill/>
        </p:spPr>
        <p:txBody>
          <a:bodyPr wrap="square" rtlCol="0">
            <a:spAutoFit/>
          </a:bodyPr>
          <a:lstStyle/>
          <a:p>
            <a:pPr marL="0" marR="0" algn="just">
              <a:lnSpc>
                <a:spcPct val="150000"/>
              </a:lnSpc>
              <a:spcBef>
                <a:spcPts val="0"/>
              </a:spcBef>
              <a:spcAft>
                <a:spcPts val="0"/>
              </a:spcAft>
            </a:pPr>
            <a:r>
              <a:rPr lang="en-US" b="1" dirty="0">
                <a:effectLst/>
                <a:latin typeface="Times New Roman" panose="02020603050405020304" pitchFamily="18" charset="0"/>
                <a:ea typeface="Times New Roman" panose="02020603050405020304" pitchFamily="18" charset="0"/>
              </a:rPr>
              <a:t>Graph 3: Awareness according to Gender and their age group.</a:t>
            </a:r>
            <a:endParaRPr lang="en-IN"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152B4E68-8627-4CA4-AA65-B91AAE6598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153" t="11765" b="6048"/>
          <a:stretch/>
        </p:blipFill>
        <p:spPr bwMode="auto">
          <a:xfrm>
            <a:off x="3373195" y="784458"/>
            <a:ext cx="5026735" cy="3477351"/>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670D6C3B-444F-4B61-B7D9-20E51BCB06F3}"/>
              </a:ext>
            </a:extLst>
          </p:cNvPr>
          <p:cNvSpPr txBox="1"/>
          <p:nvPr/>
        </p:nvSpPr>
        <p:spPr>
          <a:xfrm>
            <a:off x="699247" y="4396279"/>
            <a:ext cx="11071412" cy="2215991"/>
          </a:xfrm>
          <a:prstGeom prst="rect">
            <a:avLst/>
          </a:prstGeom>
          <a:noFill/>
        </p:spPr>
        <p:txBody>
          <a:bodyPr wrap="square" rtlCol="0">
            <a:spAutoFit/>
          </a:bodyPr>
          <a:lstStyle/>
          <a:p>
            <a:pPr marL="0" marR="0" algn="just">
              <a:lnSpc>
                <a:spcPct val="150000"/>
              </a:lnSpc>
              <a:spcBef>
                <a:spcPts val="0"/>
              </a:spcBef>
              <a:spcAft>
                <a:spcPts val="0"/>
              </a:spcAft>
            </a:pPr>
            <a:r>
              <a:rPr lang="en-US" sz="1600" b="1" u="sng" dirty="0">
                <a:effectLst/>
                <a:latin typeface="Times New Roman" panose="02020603050405020304" pitchFamily="18" charset="0"/>
                <a:ea typeface="Times New Roman" panose="02020603050405020304" pitchFamily="18" charset="0"/>
              </a:rPr>
              <a:t>Interpretation:</a:t>
            </a:r>
            <a:r>
              <a:rPr lang="en-IN" sz="1600" b="1" u="sng" dirty="0">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From the above graph, it is clear that out of all respondents, </a:t>
            </a:r>
            <a:r>
              <a:rPr lang="en-US" sz="1600" b="1" dirty="0">
                <a:effectLst/>
                <a:latin typeface="Times New Roman" panose="02020603050405020304" pitchFamily="18" charset="0"/>
                <a:ea typeface="Times New Roman" panose="02020603050405020304" pitchFamily="18" charset="0"/>
              </a:rPr>
              <a:t>7 respondents belong to Female gender who weren’t aware of the online talent shows &amp; 8 male were also unaware of such thing. On the other hand, there are 23 female and 24 male respondents were aware of such online shows.</a:t>
            </a:r>
            <a:r>
              <a:rPr lang="en-US" sz="1600" dirty="0">
                <a:effectLst/>
                <a:latin typeface="Times New Roman" panose="02020603050405020304" pitchFamily="18" charset="0"/>
                <a:ea typeface="Times New Roman" panose="02020603050405020304" pitchFamily="18" charset="0"/>
              </a:rPr>
              <a:t> This shows that there are people are much more who are aware about it than the other who have not heard of such thing before. If I say about the age and awareness relation then the females of age group </a:t>
            </a:r>
            <a:r>
              <a:rPr lang="en-US" sz="1600" b="1" dirty="0">
                <a:effectLst/>
                <a:latin typeface="Times New Roman" panose="02020603050405020304" pitchFamily="18" charset="0"/>
                <a:ea typeface="Times New Roman" panose="02020603050405020304" pitchFamily="18" charset="0"/>
              </a:rPr>
              <a:t>19-22</a:t>
            </a:r>
            <a:r>
              <a:rPr lang="en-US" sz="1600" dirty="0">
                <a:effectLst/>
                <a:latin typeface="Times New Roman" panose="02020603050405020304" pitchFamily="18" charset="0"/>
                <a:ea typeface="Times New Roman" panose="02020603050405020304" pitchFamily="18" charset="0"/>
              </a:rPr>
              <a:t> is more aware than other age group and the same case applies with the males too.</a:t>
            </a: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26590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83AA77-FDAD-417C-BF34-AC7CD8A537B9}"/>
              </a:ext>
            </a:extLst>
          </p:cNvPr>
          <p:cNvSpPr txBox="1"/>
          <p:nvPr/>
        </p:nvSpPr>
        <p:spPr>
          <a:xfrm>
            <a:off x="959224" y="313765"/>
            <a:ext cx="10515600" cy="873572"/>
          </a:xfrm>
          <a:prstGeom prst="rect">
            <a:avLst/>
          </a:prstGeom>
          <a:noFill/>
        </p:spPr>
        <p:txBody>
          <a:bodyPr wrap="square" rtlCol="0">
            <a:spAutoFit/>
          </a:bodyPr>
          <a:lstStyle/>
          <a:p>
            <a:pPr marL="0" marR="0" algn="just">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Graph 4: Awareness based on the occupation of the respondents.</a:t>
            </a:r>
          </a:p>
          <a:p>
            <a:pPr marL="0" marR="0" algn="just">
              <a:lnSpc>
                <a:spcPct val="150000"/>
              </a:lnSpc>
              <a:spcBef>
                <a:spcPts val="0"/>
              </a:spcBef>
              <a:spcAft>
                <a:spcPts val="0"/>
              </a:spcAft>
            </a:pPr>
            <a:endParaRPr lang="en-IN"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6A856EF1-424F-4FF6-B0F9-519DA149FD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026" t="11487" b="6051"/>
          <a:stretch/>
        </p:blipFill>
        <p:spPr bwMode="auto">
          <a:xfrm>
            <a:off x="3128683" y="950258"/>
            <a:ext cx="5934634" cy="3332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5747AD3F-DE8C-4740-BE36-FC647F5206DA}"/>
              </a:ext>
            </a:extLst>
          </p:cNvPr>
          <p:cNvSpPr txBox="1"/>
          <p:nvPr/>
        </p:nvSpPr>
        <p:spPr>
          <a:xfrm>
            <a:off x="950259" y="4282439"/>
            <a:ext cx="10291482" cy="2264081"/>
          </a:xfrm>
          <a:prstGeom prst="rect">
            <a:avLst/>
          </a:prstGeom>
          <a:noFill/>
        </p:spPr>
        <p:txBody>
          <a:bodyPr wrap="square" rtlCol="0">
            <a:spAutoFit/>
          </a:bodyPr>
          <a:lstStyle/>
          <a:p>
            <a:pPr marL="0" marR="0" algn="just">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rPr>
              <a:t>The above-mentioned graph shows </a:t>
            </a:r>
            <a:r>
              <a:rPr lang="en-US" sz="1600" b="1" dirty="0">
                <a:effectLst/>
                <a:latin typeface="Times New Roman" panose="02020603050405020304" pitchFamily="18" charset="0"/>
                <a:ea typeface="Times New Roman" panose="02020603050405020304" pitchFamily="18" charset="0"/>
              </a:rPr>
              <a:t>the awareness towards such online talent shows based on the occupation of the respondents.</a:t>
            </a:r>
            <a:r>
              <a:rPr lang="en-US" sz="1600" dirty="0">
                <a:effectLst/>
                <a:latin typeface="Times New Roman" panose="02020603050405020304" pitchFamily="18" charset="0"/>
                <a:ea typeface="Times New Roman" panose="02020603050405020304" pitchFamily="18" charset="0"/>
              </a:rPr>
              <a:t> Here, we can clearly see that the number of college students are highest in </a:t>
            </a:r>
            <a:r>
              <a:rPr lang="en-US" sz="1600" b="1" u="sng" dirty="0">
                <a:effectLst/>
                <a:latin typeface="Times New Roman" panose="02020603050405020304" pitchFamily="18" charset="0"/>
                <a:ea typeface="Times New Roman" panose="02020603050405020304" pitchFamily="18" charset="0"/>
              </a:rPr>
              <a:t>both the cases</a:t>
            </a:r>
            <a:r>
              <a:rPr lang="en-US" sz="1600" dirty="0">
                <a:effectLst/>
                <a:latin typeface="Times New Roman" panose="02020603050405020304" pitchFamily="18" charset="0"/>
                <a:ea typeface="Times New Roman" panose="02020603050405020304" pitchFamily="18" charset="0"/>
              </a:rPr>
              <a:t> which are </a:t>
            </a:r>
            <a:r>
              <a:rPr lang="en-US" sz="1600" b="1" dirty="0">
                <a:effectLst/>
                <a:latin typeface="Times New Roman" panose="02020603050405020304" pitchFamily="18" charset="0"/>
                <a:ea typeface="Times New Roman" panose="02020603050405020304" pitchFamily="18" charset="0"/>
              </a:rPr>
              <a:t>1. Are aware about these kind shows and 2. Aren't aware of the show</a:t>
            </a:r>
            <a:r>
              <a:rPr lang="en-US" sz="1600" dirty="0">
                <a:effectLst/>
                <a:latin typeface="Times New Roman" panose="02020603050405020304" pitchFamily="18" charset="0"/>
                <a:ea typeface="Times New Roman" panose="02020603050405020304" pitchFamily="18" charset="0"/>
              </a:rPr>
              <a:t> which is 31 and 9 respectively</a:t>
            </a:r>
            <a:r>
              <a:rPr lang="en-US" sz="1600" b="1" dirty="0">
                <a:effectLst/>
                <a:latin typeface="Times New Roman" panose="02020603050405020304" pitchFamily="18" charset="0"/>
                <a:ea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The number of total respondents who are not aware are 15 and who are aware are 47. </a:t>
            </a:r>
            <a:endParaRPr lang="en-IN" sz="16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rPr>
              <a:t>But if we compare the respondents who have job then the results shows that respondents </a:t>
            </a:r>
            <a:r>
              <a:rPr lang="en-US" sz="1600" b="1" dirty="0">
                <a:effectLst/>
                <a:latin typeface="Times New Roman" panose="02020603050405020304" pitchFamily="18" charset="0"/>
                <a:ea typeface="Times New Roman" panose="02020603050405020304" pitchFamily="18" charset="0"/>
              </a:rPr>
              <a:t>who have job and aware about these kinds of shows are 10 and who are not aware are only 3.</a:t>
            </a:r>
            <a:r>
              <a:rPr lang="en-US" sz="1600"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Self employed are also aware with the number of 4.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77985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47B3A-CE38-49D0-8039-DE4EAD651F02}"/>
              </a:ext>
            </a:extLst>
          </p:cNvPr>
          <p:cNvSpPr txBox="1"/>
          <p:nvPr/>
        </p:nvSpPr>
        <p:spPr>
          <a:xfrm>
            <a:off x="1407459" y="277906"/>
            <a:ext cx="10659035"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Graph 5. History of participation based on the occupation of the individual.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C28BDD4F-156F-42F6-98A9-40B9681BA7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876" t="11692" b="7488"/>
          <a:stretch/>
        </p:blipFill>
        <p:spPr bwMode="auto">
          <a:xfrm>
            <a:off x="3281082" y="843130"/>
            <a:ext cx="5585012" cy="313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62269201-311F-4444-861D-FF6D913B4EDE}"/>
              </a:ext>
            </a:extLst>
          </p:cNvPr>
          <p:cNvSpPr txBox="1"/>
          <p:nvPr/>
        </p:nvSpPr>
        <p:spPr>
          <a:xfrm>
            <a:off x="812789" y="4276949"/>
            <a:ext cx="11151451" cy="2267287"/>
          </a:xfrm>
          <a:prstGeom prst="rect">
            <a:avLst/>
          </a:prstGeom>
          <a:noFill/>
        </p:spPr>
        <p:txBody>
          <a:bodyPr wrap="none" rtlCol="0">
            <a:spAutoFit/>
          </a:bodyPr>
          <a:lstStyle/>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From the graph it has been observed that,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31 college students ,20 people having job,  4 school students and 5 </a:t>
            </a:r>
          </a:p>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self-employed respondents have never participated in such shows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Which shows that school students and the</a:t>
            </a: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self-employed people have never participated in any such kind of events.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Only 9 college students and 3 respondents</a:t>
            </a:r>
          </a:p>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having job have history of participation in such kind of online talent shows.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shows that who the school students and self-employed people are most vulnerable to such kind of online events.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83410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F59028-2898-45E4-942B-5A14CE104A5F}"/>
              </a:ext>
            </a:extLst>
          </p:cNvPr>
          <p:cNvSpPr txBox="1"/>
          <p:nvPr/>
        </p:nvSpPr>
        <p:spPr>
          <a:xfrm>
            <a:off x="1353672" y="103110"/>
            <a:ext cx="10434918" cy="1200329"/>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Graph 6:  Participation of respondents in such online talent shows if ever get the chance by the demographic variables like age and sex.</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13F41791-2B93-44AA-A288-B2CCD5F37E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898" t="11897" r="896" b="6666"/>
          <a:stretch/>
        </p:blipFill>
        <p:spPr bwMode="auto">
          <a:xfrm>
            <a:off x="3706685" y="777911"/>
            <a:ext cx="4778630" cy="332244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4836BFB6-58C8-47CD-ABAB-8E912B902C65}"/>
              </a:ext>
            </a:extLst>
          </p:cNvPr>
          <p:cNvSpPr txBox="1"/>
          <p:nvPr/>
        </p:nvSpPr>
        <p:spPr>
          <a:xfrm>
            <a:off x="685800" y="4225862"/>
            <a:ext cx="10820400" cy="2964818"/>
          </a:xfrm>
          <a:prstGeom prst="rect">
            <a:avLst/>
          </a:prstGeom>
          <a:noFill/>
        </p:spPr>
        <p:txBody>
          <a:bodyPr wrap="square" rtlCol="0">
            <a:spAutoFit/>
          </a:bodyPr>
          <a:lstStyle/>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graph shows the participation of the respondents based on their sex and age-group if there is paid entry for the participation.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First if we focus on the females only then it is observed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that 8 females and 7 males are not sure either they will participate or not and both belong to the same age-group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shows that both the genders of this age group aren’t sure about their participation.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6 males denied their participation which is highest number of denial and the age group is 23-25.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can observe that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total of 10 are agree to participate in such kind of talent shows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the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number of the male and female who are willing to participate in future is same i.e., 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44323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F7FA87-F0FA-4513-BBC1-0FE2CF50B59B}"/>
              </a:ext>
            </a:extLst>
          </p:cNvPr>
          <p:cNvSpPr txBox="1"/>
          <p:nvPr/>
        </p:nvSpPr>
        <p:spPr>
          <a:xfrm>
            <a:off x="2223247" y="76671"/>
            <a:ext cx="9968753"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Graph 7: Participation of individuals in such shows if it's for social cause.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5E2D677C-3774-4DCB-A833-832CB4186D45}"/>
              </a:ext>
            </a:extLst>
          </p:cNvPr>
          <p:cNvPicPr>
            <a:picLocks noChangeAspect="1"/>
          </p:cNvPicPr>
          <p:nvPr/>
        </p:nvPicPr>
        <p:blipFill rotWithShape="1">
          <a:blip r:embed="rId2">
            <a:extLst>
              <a:ext uri="{28A0092B-C50C-407E-A947-70E740481C1C}">
                <a14:useLocalDpi xmlns:a14="http://schemas.microsoft.com/office/drawing/2010/main" val="0"/>
              </a:ext>
            </a:extLst>
          </a:blip>
          <a:srcRect l="25770" t="11487" r="1410" b="6053"/>
          <a:stretch/>
        </p:blipFill>
        <p:spPr bwMode="auto">
          <a:xfrm>
            <a:off x="3599329" y="543708"/>
            <a:ext cx="5020235" cy="3553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71E6CE7-60FC-46DD-B99C-2D9B79EDA1FB}"/>
              </a:ext>
            </a:extLst>
          </p:cNvPr>
          <p:cNvSpPr txBox="1"/>
          <p:nvPr/>
        </p:nvSpPr>
        <p:spPr>
          <a:xfrm>
            <a:off x="690282" y="4165228"/>
            <a:ext cx="11143130" cy="2616101"/>
          </a:xfrm>
          <a:prstGeom prst="rect">
            <a:avLst/>
          </a:prstGeom>
          <a:noFill/>
        </p:spPr>
        <p:txBody>
          <a:bodyPr wrap="square" rtlCol="0">
            <a:spAutoFit/>
          </a:bodyPr>
          <a:lstStyle/>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mentioned graph shows that if an online talent show is organized and the fund collected will be used as donation for the social cause.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graph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interprets that total of 12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are not sure for the participation even if it is for the social cause fundraiser program. The number of females and males are equal i.e. 6. The both genders here are of the same age group of 19-22.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are also who denied their participation and their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total is 9 which includes 4 females and 5 males.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the graph we can easily analyze that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total of 11 including 6 females and 5 males agreed to participate of age-group 19-22. Males of 23-25 age-group hugely agreed as compared to female of same age-group with number of 8 and 3 respectively.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053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17A8E7-D8EC-412A-83D9-15C447BBA85A}"/>
              </a:ext>
            </a:extLst>
          </p:cNvPr>
          <p:cNvSpPr txBox="1"/>
          <p:nvPr/>
        </p:nvSpPr>
        <p:spPr>
          <a:xfrm>
            <a:off x="2312893" y="312654"/>
            <a:ext cx="9224683"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Graph 8: Participants preference for jury for the online talent shows.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C9044EA2-737A-4752-BC1B-2340AB8CBE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897" t="11487" b="6666"/>
          <a:stretch/>
        </p:blipFill>
        <p:spPr bwMode="auto">
          <a:xfrm>
            <a:off x="3469341" y="823404"/>
            <a:ext cx="5127811" cy="3539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B1F9CF3-2705-4A52-A2D3-2A8C197E8490}"/>
              </a:ext>
            </a:extLst>
          </p:cNvPr>
          <p:cNvSpPr txBox="1"/>
          <p:nvPr/>
        </p:nvSpPr>
        <p:spPr>
          <a:xfrm>
            <a:off x="762000" y="4652682"/>
            <a:ext cx="10668000" cy="2062103"/>
          </a:xfrm>
          <a:prstGeom prst="rect">
            <a:avLst/>
          </a:prstGeom>
          <a:noFill/>
        </p:spPr>
        <p:txBody>
          <a:bodyPr wrap="square" rtlCol="0">
            <a:spAutoFit/>
          </a:bodyPr>
          <a:lstStyle/>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graph shows what the respondents of the survey think about the jury or the judging of the show so that the judging of the performances will go fairly and smoothly.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Only a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total of 5 people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think that the jury panel decided by the host is good for the judging the act or performances.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Similarly, a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total 5 people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aren’t sure about how the judging should be done.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TextBox 5">
            <a:extLst>
              <a:ext uri="{FF2B5EF4-FFF2-40B4-BE49-F238E27FC236}">
                <a16:creationId xmlns:a16="http://schemas.microsoft.com/office/drawing/2014/main" id="{252B1269-977B-4E71-A284-EB8CA27E73DC}"/>
              </a:ext>
            </a:extLst>
          </p:cNvPr>
          <p:cNvSpPr txBox="1"/>
          <p:nvPr/>
        </p:nvSpPr>
        <p:spPr>
          <a:xfrm>
            <a:off x="9332259" y="6194613"/>
            <a:ext cx="1622612" cy="369332"/>
          </a:xfrm>
          <a:prstGeom prst="rect">
            <a:avLst/>
          </a:prstGeom>
          <a:noFill/>
        </p:spPr>
        <p:txBody>
          <a:bodyPr wrap="square" rtlCol="0">
            <a:spAutoFit/>
          </a:bodyPr>
          <a:lstStyle/>
          <a:p>
            <a:r>
              <a:rPr lang="en-US" dirty="0"/>
              <a:t>*</a:t>
            </a:r>
            <a:r>
              <a:rPr lang="en-US" dirty="0" err="1"/>
              <a:t>nextSlide</a:t>
            </a:r>
            <a:endParaRPr lang="en-IN" dirty="0"/>
          </a:p>
        </p:txBody>
      </p:sp>
    </p:spTree>
    <p:extLst>
      <p:ext uri="{BB962C8B-B14F-4D97-AF65-F5344CB8AC3E}">
        <p14:creationId xmlns:p14="http://schemas.microsoft.com/office/powerpoint/2010/main" val="4155914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065F89-8227-457C-8198-AB15AF2D8EFD}"/>
              </a:ext>
            </a:extLst>
          </p:cNvPr>
          <p:cNvSpPr txBox="1"/>
          <p:nvPr/>
        </p:nvSpPr>
        <p:spPr>
          <a:xfrm>
            <a:off x="1317811" y="1129552"/>
            <a:ext cx="10076329" cy="3067506"/>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is huge acceptance of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voting from audience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from different age group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with the total of 20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which is single side preference of the voting from audience than the jury panel</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Age-group of 19-22 and 23-25 makes a total of 15 who think voting from audience is far better than the jury panel.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Now, if we see the results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when both the ways are acceptable , then 19-22 age-group respondents are 15 who are accepting the both ways and 23-25 age-group respondents with total of 9 are accepting both ways judgement.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66462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05E6FD-E71C-4FE8-8C46-AA2A53A14D31}"/>
              </a:ext>
            </a:extLst>
          </p:cNvPr>
          <p:cNvSpPr txBox="1"/>
          <p:nvPr/>
        </p:nvSpPr>
        <p:spPr>
          <a:xfrm>
            <a:off x="1380565" y="204643"/>
            <a:ext cx="10416988"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Graph 9: Preference of participants towards the entry fee of the show if its fundraiser program.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F824EE5E-1A3D-40AC-8427-E92EC4D1028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410" t="11282" b="6872"/>
          <a:stretch/>
        </p:blipFill>
        <p:spPr bwMode="auto">
          <a:xfrm>
            <a:off x="3316943" y="698573"/>
            <a:ext cx="5755340" cy="3604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B7E54DC7-CC7B-4FDB-95FA-A31E2CB33261}"/>
              </a:ext>
            </a:extLst>
          </p:cNvPr>
          <p:cNvSpPr txBox="1"/>
          <p:nvPr/>
        </p:nvSpPr>
        <p:spPr>
          <a:xfrm>
            <a:off x="824753" y="4437529"/>
            <a:ext cx="10416988" cy="2718693"/>
          </a:xfrm>
          <a:prstGeom prst="rect">
            <a:avLst/>
          </a:prstGeom>
          <a:noFill/>
        </p:spPr>
        <p:txBody>
          <a:bodyPr wrap="square" rtlCol="0">
            <a:spAutoFit/>
          </a:bodyPr>
          <a:lstStyle/>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I have taken two elements regarding the entry fee for the entry in such kind of shows </a:t>
            </a: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Will the respondent pay for the entry without knowing that it's fundraiser program &amp; 2) with knowing it's fundraiser program.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we focus on the graph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it says that 8 females and 9 males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weren’t sure about their participation but agreed when they got to know that its fundraiser prog for the donation.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Similarly,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3 females and 2 males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agreed to participate after denial to participate. There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were 4 female and 5 male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who are ready for the both events.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C40E3124-4543-4FC9-9D8C-BA418E4AFCA8}"/>
                  </a:ext>
                </a:extLst>
              </p:cNvPr>
              <p:cNvGraphicFramePr>
                <a:graphicFrameLocks noChangeAspect="1"/>
              </p:cNvGraphicFramePr>
              <p:nvPr>
                <p:extLst>
                  <p:ext uri="{D42A27DB-BD31-4B8C-83A1-F6EECF244321}">
                    <p14:modId xmlns:p14="http://schemas.microsoft.com/office/powerpoint/2010/main" val="1837278542"/>
                  </p:ext>
                </p:extLst>
              </p:nvPr>
            </p:nvGraphicFramePr>
            <p:xfrm>
              <a:off x="-2377111" y="0"/>
              <a:ext cx="3048000" cy="1714500"/>
            </p:xfrm>
            <a:graphic>
              <a:graphicData uri="http://schemas.microsoft.com/office/powerpoint/2016/slidezoom">
                <pslz:sldZm>
                  <pslz:sldZmObj sldId="284" cId="1764956847">
                    <pslz:zmPr id="{DCD6A677-D289-4233-8CAB-65E8E569848C}"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6" name="Slide Zoom 5">
                <a:hlinkClick r:id="rId4" action="ppaction://hlinksldjump"/>
                <a:extLst>
                  <a:ext uri="{FF2B5EF4-FFF2-40B4-BE49-F238E27FC236}">
                    <a16:creationId xmlns:a16="http://schemas.microsoft.com/office/drawing/2014/main" id="{C40E3124-4543-4FC9-9D8C-BA418E4AFCA8}"/>
                  </a:ext>
                </a:extLst>
              </p:cNvPr>
              <p:cNvPicPr>
                <a:picLocks noGrp="1" noRot="1" noChangeAspect="1" noMove="1" noResize="1" noEditPoints="1" noAdjustHandles="1" noChangeArrowheads="1" noChangeShapeType="1"/>
              </p:cNvPicPr>
              <p:nvPr/>
            </p:nvPicPr>
            <p:blipFill>
              <a:blip r:embed="rId3"/>
              <a:stretch>
                <a:fillRect/>
              </a:stretch>
            </p:blipFill>
            <p:spPr>
              <a:xfrm>
                <a:off x="-2377111" y="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764956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AF7CC-5A22-4EAD-8A44-E4689F5C58DC}"/>
              </a:ext>
            </a:extLst>
          </p:cNvPr>
          <p:cNvSpPr txBox="1"/>
          <p:nvPr/>
        </p:nvSpPr>
        <p:spPr>
          <a:xfrm>
            <a:off x="1290919" y="58742"/>
            <a:ext cx="10605247"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Graph 10. Preference of participants towards the entry fee of the show if its fundraiser program.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A68D64A1-471E-4B1D-9D17-F1E75A0116C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026" t="11897" b="5641"/>
          <a:stretch/>
        </p:blipFill>
        <p:spPr bwMode="auto">
          <a:xfrm>
            <a:off x="3034553" y="507849"/>
            <a:ext cx="6122894" cy="3709989"/>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52C735DC-E01F-4A3E-BF6C-E6ABAF5FA37B}"/>
              </a:ext>
            </a:extLst>
          </p:cNvPr>
          <p:cNvSpPr txBox="1"/>
          <p:nvPr/>
        </p:nvSpPr>
        <p:spPr>
          <a:xfrm>
            <a:off x="959223" y="4217838"/>
            <a:ext cx="10399059" cy="2893100"/>
          </a:xfrm>
          <a:prstGeom prst="rect">
            <a:avLst/>
          </a:prstGeom>
          <a:noFill/>
        </p:spPr>
        <p:txBody>
          <a:bodyPr wrap="square" rtlCol="0">
            <a:spAutoFit/>
          </a:bodyPr>
          <a:lstStyle/>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I have taken two elements regarding the entry fee for the entry in such kind of shows 1) Will the respondent pay for the entry without knowing that it's fundraiser program &amp; 2) with knowing it's fundraiser program.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we focus on the graph,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it says that 2 females and 5 males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weren’t ready to participate in any case either its for donation or not.</a:t>
            </a:r>
            <a:r>
              <a:rPr lang="en-IN"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was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1 female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who was unsure about the participation and when she heard that its for donation she still denied for the participation.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Also, there was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1 female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who said yes for the participation first with paid entry but denied when she got to know that it’s a fundraiser program.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66142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CF2E9-D0D4-41F7-8BFE-591A1A4CF52B}"/>
              </a:ext>
            </a:extLst>
          </p:cNvPr>
          <p:cNvSpPr txBox="1"/>
          <p:nvPr/>
        </p:nvSpPr>
        <p:spPr>
          <a:xfrm>
            <a:off x="1828800" y="227068"/>
            <a:ext cx="9296400"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Graph 11. Benefits of the online talent shows classified by the gender of the respondent.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DCF31743-ED6F-4C14-B2C3-0B9ED5E318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026" t="12101" b="6051"/>
          <a:stretch/>
        </p:blipFill>
        <p:spPr bwMode="auto">
          <a:xfrm>
            <a:off x="3684495" y="873399"/>
            <a:ext cx="5020234" cy="34715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99449478-D209-483C-ADCD-B82EB3E3153A}"/>
              </a:ext>
            </a:extLst>
          </p:cNvPr>
          <p:cNvSpPr txBox="1"/>
          <p:nvPr/>
        </p:nvSpPr>
        <p:spPr>
          <a:xfrm>
            <a:off x="833718" y="4428565"/>
            <a:ext cx="10721788" cy="2339102"/>
          </a:xfrm>
          <a:prstGeom prst="rect">
            <a:avLst/>
          </a:prstGeom>
          <a:noFill/>
        </p:spPr>
        <p:txBody>
          <a:bodyPr wrap="square" rtlCol="0">
            <a:spAutoFit/>
          </a:bodyPr>
          <a:lstStyle/>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graph says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that 22 females and 17 males say there are all mentioned benefits will be nurtured by the online talent shows, which include 'conveniency', 'help those who are stage fright' and 'reduces cost'.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Also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7 females and 9 males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said that it will help only to 'overcome stage fright.'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None of the female was agree that it will reduce cost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but 3 males were agreeing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with this benefit of the online paid talent show.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66147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456" y="595318"/>
            <a:ext cx="10571998" cy="970450"/>
          </a:xfrm>
        </p:spPr>
        <p:txBody>
          <a:bodyPr/>
          <a:lstStyle/>
          <a:p>
            <a:r>
              <a:rPr lang="en-US" dirty="0"/>
              <a:t>              </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1888160"/>
          </a:xfrm>
        </p:spPr>
      </p:pic>
      <p:sp>
        <p:nvSpPr>
          <p:cNvPr id="6" name="TextBox 5"/>
          <p:cNvSpPr txBox="1"/>
          <p:nvPr/>
        </p:nvSpPr>
        <p:spPr>
          <a:xfrm>
            <a:off x="4461738" y="1888160"/>
            <a:ext cx="3575765" cy="400110"/>
          </a:xfrm>
          <a:prstGeom prst="rect">
            <a:avLst/>
          </a:prstGeom>
          <a:noFill/>
        </p:spPr>
        <p:txBody>
          <a:bodyPr wrap="square" rtlCol="0">
            <a:spAutoFit/>
          </a:bodyPr>
          <a:lstStyle/>
          <a:p>
            <a:r>
              <a:rPr lang="en-US" sz="2000" b="1" u="sng" dirty="0"/>
              <a:t>Organizational Overview</a:t>
            </a:r>
          </a:p>
        </p:txBody>
      </p:sp>
      <p:sp>
        <p:nvSpPr>
          <p:cNvPr id="7" name="TextBox 6"/>
          <p:cNvSpPr txBox="1"/>
          <p:nvPr/>
        </p:nvSpPr>
        <p:spPr>
          <a:xfrm>
            <a:off x="830508" y="2568108"/>
            <a:ext cx="10838223" cy="3139321"/>
          </a:xfrm>
          <a:prstGeom prst="rect">
            <a:avLst/>
          </a:prstGeom>
          <a:noFill/>
        </p:spPr>
        <p:txBody>
          <a:bodyPr wrap="none" rtlCol="0">
            <a:spAutoFit/>
          </a:bodyPr>
          <a:lstStyle/>
          <a:p>
            <a:pPr fontAlgn="base"/>
            <a:r>
              <a:rPr lang="en-US" dirty="0"/>
              <a:t>IFORTIS worldwide is a well-known Tamil Nadu based company that specializes in  </a:t>
            </a:r>
            <a:r>
              <a:rPr lang="en-US" b="1" dirty="0"/>
              <a:t>marketing</a:t>
            </a:r>
            <a:r>
              <a:rPr lang="en-US" dirty="0"/>
              <a:t>, </a:t>
            </a:r>
          </a:p>
          <a:p>
            <a:pPr fontAlgn="base"/>
            <a:r>
              <a:rPr lang="en-US" b="1" dirty="0"/>
              <a:t>Information technology</a:t>
            </a:r>
            <a:r>
              <a:rPr lang="en-US" dirty="0"/>
              <a:t>, </a:t>
            </a:r>
            <a:r>
              <a:rPr lang="en-US" b="1" dirty="0"/>
              <a:t>corporate training</a:t>
            </a:r>
            <a:r>
              <a:rPr lang="en-US" dirty="0"/>
              <a:t>, and </a:t>
            </a:r>
            <a:r>
              <a:rPr lang="en-US" b="1" dirty="0"/>
              <a:t>HR consultancies</a:t>
            </a:r>
            <a:r>
              <a:rPr lang="en-US" dirty="0"/>
              <a:t>. </a:t>
            </a:r>
            <a:r>
              <a:rPr lang="en-US" b="1" dirty="0"/>
              <a:t>IFORTIS</a:t>
            </a:r>
            <a:r>
              <a:rPr lang="en-US" dirty="0"/>
              <a:t> believes that</a:t>
            </a:r>
          </a:p>
          <a:p>
            <a:pPr fontAlgn="base"/>
            <a:r>
              <a:rPr lang="en-US" dirty="0"/>
              <a:t>ethical management is both a tool for adapting to rapid changes in the global business </a:t>
            </a:r>
          </a:p>
          <a:p>
            <a:pPr fontAlgn="base"/>
            <a:r>
              <a:rPr lang="en-US" dirty="0"/>
              <a:t>environment and a vehicle for creating trust with many stakeholders, including as consumers,</a:t>
            </a:r>
          </a:p>
          <a:p>
            <a:pPr fontAlgn="base"/>
            <a:r>
              <a:rPr lang="en-US" dirty="0"/>
              <a:t>employees, business partners, and local communities. To become a global firm of uniquely </a:t>
            </a:r>
          </a:p>
          <a:p>
            <a:pPr fontAlgn="base"/>
            <a:r>
              <a:rPr lang="en-US" dirty="0"/>
              <a:t>skilled leaders who can help create a better world, the organization continually aims to provide</a:t>
            </a:r>
          </a:p>
          <a:p>
            <a:pPr fontAlgn="base"/>
            <a:r>
              <a:rPr lang="en-US" dirty="0"/>
              <a:t>great services based on the values of transparency, timely communication, quality of service,</a:t>
            </a:r>
          </a:p>
          <a:p>
            <a:pPr fontAlgn="base"/>
            <a:r>
              <a:rPr lang="en-US" dirty="0"/>
              <a:t>and competitive price.</a:t>
            </a:r>
          </a:p>
          <a:p>
            <a:pPr fontAlgn="base"/>
            <a:endParaRPr lang="en-US" dirty="0"/>
          </a:p>
          <a:p>
            <a:pPr fontAlgn="base"/>
            <a:r>
              <a:rPr lang="en-US" dirty="0"/>
              <a:t>IFORTIS Worldwide aims that businesses should help to create a more sustainable future for work,</a:t>
            </a:r>
          </a:p>
          <a:p>
            <a:pPr fontAlgn="base"/>
            <a:r>
              <a:rPr lang="en-US" dirty="0"/>
              <a:t> employees on the global level, and their activities reflect that notion. </a:t>
            </a:r>
          </a:p>
        </p:txBody>
      </p:sp>
    </p:spTree>
    <p:extLst>
      <p:ext uri="{BB962C8B-B14F-4D97-AF65-F5344CB8AC3E}">
        <p14:creationId xmlns:p14="http://schemas.microsoft.com/office/powerpoint/2010/main" val="2012043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52738-B0C4-488F-8EBD-1763C6FCD7EA}"/>
              </a:ext>
            </a:extLst>
          </p:cNvPr>
          <p:cNvSpPr txBox="1"/>
          <p:nvPr/>
        </p:nvSpPr>
        <p:spPr>
          <a:xfrm>
            <a:off x="1290918" y="188259"/>
            <a:ext cx="9807388"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Graph 12. Preferences of respondents over mode of conduction based on gender of the individual.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F266989E-7E9B-4DE8-B2AC-47BE3A6323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539" t="11897" b="6872"/>
          <a:stretch/>
        </p:blipFill>
        <p:spPr bwMode="auto">
          <a:xfrm>
            <a:off x="3487271" y="727933"/>
            <a:ext cx="5172635" cy="3574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8B04B86D-8DF5-41DC-BEC1-B57EC25C1EEB}"/>
              </a:ext>
            </a:extLst>
          </p:cNvPr>
          <p:cNvSpPr txBox="1"/>
          <p:nvPr/>
        </p:nvSpPr>
        <p:spPr>
          <a:xfrm>
            <a:off x="797860" y="4598894"/>
            <a:ext cx="10372164" cy="1682512"/>
          </a:xfrm>
          <a:prstGeom prst="rect">
            <a:avLst/>
          </a:prstGeom>
          <a:noFill/>
        </p:spPr>
        <p:txBody>
          <a:bodyPr wrap="square" rtlCol="0">
            <a:spAutoFit/>
          </a:bodyPr>
          <a:lstStyle/>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According to this graph its visible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that 12 males are preferring physical mode, 5 for online mode, 6 were not able to show their preference and 9 were ready for both the options.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According to this graph its visible that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3 females are preferring physical mode, 8 for online mode, 8 were not able to show their preference and 10 were ready for both the options.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Which shows that female are more oriented towards the online mode as compared to the physical mode.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1132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DD8C4F-2D85-4BF6-BD41-5A8FD6FFB35F}"/>
              </a:ext>
            </a:extLst>
          </p:cNvPr>
          <p:cNvSpPr txBox="1"/>
          <p:nvPr/>
        </p:nvSpPr>
        <p:spPr>
          <a:xfrm>
            <a:off x="2232212" y="116105"/>
            <a:ext cx="8937812" cy="646331"/>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Graph 13. Recommend other for the participation or participate themselves.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A6E9E27F-6F94-48CD-8E50-F8DB8EB8B21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770" t="12101" b="6051"/>
          <a:stretch/>
        </p:blipFill>
        <p:spPr bwMode="auto">
          <a:xfrm>
            <a:off x="3514165" y="626856"/>
            <a:ext cx="5038163" cy="3471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FA22EE5-3A88-4A53-9A65-AB7DA0F60005}"/>
              </a:ext>
            </a:extLst>
          </p:cNvPr>
          <p:cNvSpPr txBox="1"/>
          <p:nvPr/>
        </p:nvSpPr>
        <p:spPr>
          <a:xfrm>
            <a:off x="753035" y="4322867"/>
            <a:ext cx="10963836" cy="2062103"/>
          </a:xfrm>
          <a:prstGeom prst="rect">
            <a:avLst/>
          </a:prstGeom>
          <a:noFill/>
        </p:spPr>
        <p:txBody>
          <a:bodyPr wrap="square" rtlCol="0">
            <a:spAutoFit/>
          </a:bodyPr>
          <a:lstStyle/>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graph state the liking towards the show as this graph says about the recommendation to others by respondents and participation of respondents themselves.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28 were not sure that they will participate or recommend others.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11 denied their participation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as well denied that they will recommend other for the participation.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27 said they will participate/recommend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others for such online paid talent shows in which 14 were from the age group of 19-22 and 8 from age-group of 23-25.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9174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15CDCD-F690-4A12-ADFA-0E868C4C9062}"/>
              </a:ext>
            </a:extLst>
          </p:cNvPr>
          <p:cNvSpPr txBox="1"/>
          <p:nvPr/>
        </p:nvSpPr>
        <p:spPr>
          <a:xfrm>
            <a:off x="1272988" y="259976"/>
            <a:ext cx="9897036" cy="6381234"/>
          </a:xfrm>
          <a:prstGeom prst="rect">
            <a:avLst/>
          </a:prstGeom>
          <a:noFill/>
        </p:spPr>
        <p:txBody>
          <a:bodyPr wrap="square" rtlCol="0">
            <a:spAutoFit/>
          </a:bodyPr>
          <a:lstStyle/>
          <a:p>
            <a:pPr marL="457200" marR="0" algn="ctr">
              <a:spcBef>
                <a:spcPts val="0"/>
              </a:spcBef>
              <a:spcAft>
                <a:spcPts val="0"/>
              </a:spcAft>
            </a:pP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7. Findings and Conclusion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ctr">
              <a:spcBef>
                <a:spcPts val="0"/>
              </a:spcBef>
              <a:spcAft>
                <a:spcPts val="0"/>
              </a:spcAft>
            </a:pPr>
            <a:r>
              <a:rPr lang="en-US"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 Females weren’t aware of the online talent shows &amp; 8 male were also unaware of such thing. There are 23 female and 24 male respondents were aware of such online shows.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number of respondents who are not aware are 15 and who are aware are 47 based on the occupation.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People having job who are aware about these kinds of shows are 10 and who are not aware are only 3. Self-employed are also aware with the number of 4.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Only 9 college students and 3 respondents having job have history of participation in such kind of online talent shows.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 females and 7 males are not sure either they will participate or not and both belong to the same age-group.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 males denied their participation which is highest number of denial and the age group is 23-25.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total of 10 are agree to participate in such kind of talent shows and the number of the male and female who are willing to participate in future is same i.e., 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08213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59762F-FE1B-4681-8021-5B36EEAC2FBC}"/>
              </a:ext>
            </a:extLst>
          </p:cNvPr>
          <p:cNvSpPr txBox="1"/>
          <p:nvPr/>
        </p:nvSpPr>
        <p:spPr>
          <a:xfrm>
            <a:off x="485558" y="597342"/>
            <a:ext cx="11017623" cy="5909310"/>
          </a:xfrm>
          <a:prstGeom prst="rect">
            <a:avLst/>
          </a:prstGeom>
          <a:noFill/>
        </p:spPr>
        <p:txBody>
          <a:bodyPr wrap="square" rtlCol="0">
            <a:spAutoFit/>
          </a:bodyPr>
          <a:lstStyle/>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total of 11 including 6 females and 5 males agreed to participate of age-group 19-22. Males of 23-25 age-group hugely agreed as compared to female of same age-group with number of 8 and 3 respectively. </a:t>
            </a:r>
            <a:endParaRPr lang="en-US" sz="8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0"/>
              </a:spcBef>
              <a:spcAft>
                <a:spcPts val="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19-22 age-group respondents are 15 who are accepting the both ways and 23-25 age-group respondents with total of 9 are accepting both ways of judgement.  </a:t>
            </a:r>
          </a:p>
          <a:p>
            <a:pPr marL="342900" marR="0" lvl="0" indent="-342900">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Age-group of 19-22 and 23-25 makes a total of 15 who think voting from audience is far better than the jury panel.</a:t>
            </a:r>
          </a:p>
          <a:p>
            <a:pPr marR="0" lvl="0">
              <a:spcBef>
                <a:spcPts val="0"/>
              </a:spcBef>
              <a:spcAft>
                <a:spcPts val="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says that 8 females and 9 males weren’t sure about their participation but agreed when they got to know that its fundraiser prog for the donation.</a:t>
            </a:r>
          </a:p>
          <a:p>
            <a:pPr marL="342900" marR="0" lvl="0" indent="-342900">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females and 2 males agreed to participate after denial to participate. There were 4 female and 5 male who are ready for the both events. </a:t>
            </a:r>
          </a:p>
          <a:p>
            <a:pPr marL="342900" marR="0" lvl="0" indent="-342900">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females and 5 males weren’t ready to participate in any case either it's for donation or not. </a:t>
            </a:r>
          </a:p>
          <a:p>
            <a:pPr marL="342900" marR="0" lvl="0" indent="-342900">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female who said yes for the participation first with paid entry but denied when she got to know that it’s a fundraiser program.</a:t>
            </a:r>
          </a:p>
          <a:p>
            <a:pPr marL="342900" marR="0" lvl="0" indent="-342900">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15168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15DFF-0ED0-429B-9AA1-187BA682ECC6}"/>
              </a:ext>
            </a:extLst>
          </p:cNvPr>
          <p:cNvSpPr txBox="1"/>
          <p:nvPr/>
        </p:nvSpPr>
        <p:spPr>
          <a:xfrm>
            <a:off x="572654" y="737116"/>
            <a:ext cx="11295886" cy="4072910"/>
          </a:xfrm>
          <a:prstGeom prst="rect">
            <a:avLst/>
          </a:prstGeom>
          <a:noFill/>
        </p:spPr>
        <p:txBody>
          <a:bodyPr wrap="square" rtlCol="0">
            <a:spAutoFit/>
          </a:bodyPr>
          <a:lstStyle/>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22 females and 17 males said that all mentioned benefits will be nurtured by the online talent shows.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that 12 males are preferring physical mode, 5 for online mode, 6 were not able to show their preference and 9 were ready for both the options.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females are preferring physical mode, 8 for online mode, 8 were not able to show their preference and 10 were ready for both the options.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28 were not sure that they will participate or recommend others.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11 denied their participation as well denied that they will recommend other for the participation.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27 said they will participate/recommend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04526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3DDA4-BACE-4349-ABE0-FEB7202807D4}"/>
              </a:ext>
            </a:extLst>
          </p:cNvPr>
          <p:cNvSpPr txBox="1"/>
          <p:nvPr/>
        </p:nvSpPr>
        <p:spPr>
          <a:xfrm>
            <a:off x="313766" y="367554"/>
            <a:ext cx="12030634" cy="5109091"/>
          </a:xfrm>
          <a:prstGeom prst="rect">
            <a:avLst/>
          </a:prstGeom>
          <a:noFill/>
        </p:spPr>
        <p:txBody>
          <a:bodyPr wrap="square" rtlCol="0">
            <a:spAutoFit/>
          </a:bodyPr>
          <a:lstStyle/>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8.</a:t>
            </a:r>
            <a:r>
              <a:rPr lang="en-US" sz="2000" b="1" u="sng" dirty="0">
                <a:effectLst/>
                <a:latin typeface="Times New Roman" panose="02020603050405020304" pitchFamily="18" charset="0"/>
                <a:ea typeface="Calibri" panose="020F0502020204030204" pitchFamily="34" charset="0"/>
                <a:cs typeface="Times New Roman" panose="02020603050405020304" pitchFamily="18" charset="0"/>
              </a:rPr>
              <a:t> Suggestions</a:t>
            </a:r>
          </a:p>
          <a:p>
            <a:endParaRPr lang="en-US" sz="1800" b="1"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make such events successful we have to make people more aware about these things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R="0" lvl="0" algn="just">
              <a:spcBef>
                <a:spcPts val="0"/>
              </a:spcBef>
              <a:spcAft>
                <a:spcPts val="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there are large number of people aren’t aware of these things.</a:t>
            </a:r>
          </a:p>
          <a:p>
            <a:pPr marL="457200" marR="0" algn="just">
              <a:spcBef>
                <a:spcPts val="0"/>
              </a:spcBef>
              <a:spcAft>
                <a:spcPts val="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have to make college students more aware about it beside the fact they are the most aware segment according to the occupation. </a:t>
            </a:r>
          </a:p>
          <a:p>
            <a:pPr marL="342900" marR="0" lvl="0" indent="-342900" algn="just">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Males prefer physical mode more than online so we have to make the understand the importance of online conduction of these kinds of shows.</a:t>
            </a:r>
          </a:p>
          <a:p>
            <a:pPr marR="0" lvl="0" algn="just">
              <a:spcBef>
                <a:spcPts val="0"/>
              </a:spcBef>
              <a:spcAft>
                <a:spcPts val="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According to the analysis the jury panel was denied as compared to audience voting so we have to take very important steps towards the kind of jury.</a:t>
            </a:r>
          </a:p>
          <a:p>
            <a:pPr marL="342900" marR="0" lvl="0" indent="-342900" algn="just">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Entry fee is a very concerning fact as participants don’t want to give money for giving performances. So, earn revenue they should tend to the sponsorship.</a:t>
            </a:r>
          </a:p>
          <a:p>
            <a:pPr marL="342900" marR="0" lvl="0" indent="-342900" algn="just">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65941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736FBD-1FCF-46D1-930E-EEE9147CDD56}"/>
              </a:ext>
            </a:extLst>
          </p:cNvPr>
          <p:cNvSpPr txBox="1"/>
          <p:nvPr/>
        </p:nvSpPr>
        <p:spPr>
          <a:xfrm>
            <a:off x="1183341" y="1066800"/>
            <a:ext cx="9332259" cy="3693319"/>
          </a:xfrm>
          <a:prstGeom prst="rect">
            <a:avLst/>
          </a:prstGeom>
          <a:noFill/>
        </p:spPr>
        <p:txBody>
          <a:bodyPr wrap="square" rtlCol="0">
            <a:spAutoFit/>
          </a:bodyPr>
          <a:lstStyle/>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Participants are willing to pay for the entry if it’s a fundraising program so if the host is taking money for the entry it should use for the donation.</a:t>
            </a:r>
          </a:p>
          <a:p>
            <a:pPr marL="342900" marR="0" lvl="0" indent="-342900" algn="just">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But due to conditions arises in which participant is not willing to participate due to travelling or any other issue the it may become a good option.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Participants should be made aware about the benefits of the such online shows as they aren’t sure about it how it will help them in enhancing their personality as they think it will make people more introvert or stage fright.</a:t>
            </a:r>
          </a:p>
          <a:p>
            <a:pPr marL="342900" marR="0" lvl="0" indent="-342900" algn="just">
              <a:spcBef>
                <a:spcPts val="0"/>
              </a:spcBef>
              <a:spcAft>
                <a:spcPts val="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have to take necessary steps towards the platform for the conduction of such shows as participants are concerned about the fair and smooth conduction of the show.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02500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7A325D-70C6-4E0D-967B-7D77D556AAF2}"/>
              </a:ext>
            </a:extLst>
          </p:cNvPr>
          <p:cNvSpPr txBox="1"/>
          <p:nvPr/>
        </p:nvSpPr>
        <p:spPr>
          <a:xfrm>
            <a:off x="941294" y="779929"/>
            <a:ext cx="10524564" cy="5180905"/>
          </a:xfrm>
          <a:prstGeom prst="rect">
            <a:avLst/>
          </a:prstGeom>
          <a:noFill/>
        </p:spPr>
        <p:txBody>
          <a:bodyPr wrap="square" rtlCol="0">
            <a:spAutoFit/>
          </a:bodyPr>
          <a:lstStyle/>
          <a:p>
            <a:pPr marL="457200" marR="0" algn="just">
              <a:lnSpc>
                <a:spcPct val="150000"/>
              </a:lnSpc>
              <a:spcBef>
                <a:spcPts val="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9. Limitations</a:t>
            </a:r>
          </a:p>
          <a:p>
            <a:pPr marL="457200" marR="0" algn="just">
              <a:lnSpc>
                <a:spcPct val="150000"/>
              </a:lnSpc>
              <a:spcBef>
                <a:spcPts val="0"/>
              </a:spcBef>
              <a:spcAft>
                <a:spcPts val="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Despite of all possible efforts to make the market research mare comprehensive and scientific, study has certain following Limitations.</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study is confined to Delhi NCR only. Any suggestions given by analyzing data Collected may not be accurate for other locations as people requirements and</a:t>
            </a:r>
            <a:r>
              <a:rPr lang="en-IN" dirty="0">
                <a:latin typeface="Calibri" panose="020F0502020204030204" pitchFamily="34" charset="0"/>
                <a:ea typeface="Calibri" panose="020F0502020204030204" pitchFamily="34" charset="0"/>
                <a:cs typeface="Times New Roman" panose="02020603050405020304" pitchFamily="18" charset="0"/>
              </a:rPr>
              <a:t> e</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xpectations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differ from one place to other.</a:t>
            </a:r>
          </a:p>
          <a:p>
            <a:pPr marR="0" lvl="0" algn="just">
              <a:spcBef>
                <a:spcPts val="0"/>
              </a:spcBef>
              <a:spcAft>
                <a:spcPts val="0"/>
              </a:spcAft>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tabLst>
                <a:tab pos="457200" algn="l"/>
              </a:tabLst>
            </a:pPr>
            <a:r>
              <a:rPr lang="en-US" sz="1800" dirty="0">
                <a:effectLst/>
                <a:latin typeface="Times New Roman" panose="02020603050405020304" pitchFamily="18" charset="0"/>
                <a:ea typeface="Times New Roman" panose="02020603050405020304" pitchFamily="18" charset="0"/>
              </a:rPr>
              <a:t>There existed some respondents who refused to respond and these respondents who</a:t>
            </a:r>
            <a:r>
              <a:rPr lang="en-IN"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a:t>
            </a:r>
            <a:r>
              <a:rPr lang="en-US" sz="1800" dirty="0">
                <a:effectLst/>
                <a:latin typeface="Times New Roman" panose="02020603050405020304" pitchFamily="18" charset="0"/>
                <a:ea typeface="Times New Roman" panose="02020603050405020304" pitchFamily="18" charset="0"/>
              </a:rPr>
              <a:t>id not participate in the survey may not be distinct &amp; might have affected the</a:t>
            </a:r>
            <a:r>
              <a:rPr lang="en-IN" dirty="0">
                <a:latin typeface="Times New Roman" panose="02020603050405020304" pitchFamily="18" charset="0"/>
                <a:ea typeface="Times New Roman" panose="02020603050405020304" pitchFamily="18" charset="0"/>
              </a:rPr>
              <a:t> r</a:t>
            </a:r>
            <a:r>
              <a:rPr lang="en-US" sz="1800" dirty="0" err="1">
                <a:effectLst/>
                <a:latin typeface="Times New Roman" panose="02020603050405020304" pitchFamily="18" charset="0"/>
                <a:ea typeface="Times New Roman" panose="02020603050405020304" pitchFamily="18" charset="0"/>
              </a:rPr>
              <a:t>esult</a:t>
            </a:r>
            <a:r>
              <a:rPr lang="en-US" sz="1800" dirty="0">
                <a:effectLst/>
                <a:latin typeface="Times New Roman" panose="02020603050405020304" pitchFamily="18" charset="0"/>
                <a:ea typeface="Times New Roman" panose="02020603050405020304" pitchFamily="18" charset="0"/>
              </a:rPr>
              <a:t> of the study.</a:t>
            </a:r>
          </a:p>
          <a:p>
            <a:pPr marR="0" lvl="0" algn="just">
              <a:spcBef>
                <a:spcPts val="0"/>
              </a:spcBef>
              <a:spcAft>
                <a:spcPts val="0"/>
              </a:spcAft>
              <a:tabLst>
                <a:tab pos="457200" algn="l"/>
              </a:tabLst>
            </a:pPr>
            <a:endParaRPr lang="en-IN"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sample size was chosen randomly which might not be appropriate which led to few errors in the study.</a:t>
            </a:r>
          </a:p>
          <a:p>
            <a:pPr marR="0" lvl="0" algn="just">
              <a:spcBef>
                <a:spcPts val="0"/>
              </a:spcBef>
              <a:spcAft>
                <a:spcPts val="0"/>
              </a:spcAft>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Many of respondents did not furnish true information, they provided Information</a:t>
            </a:r>
            <a:r>
              <a:rPr lang="en-IN"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just to complete the questionnaire, this affected the study.</a:t>
            </a:r>
          </a:p>
          <a:p>
            <a:pPr marR="0" lvl="0" algn="just">
              <a:spcBef>
                <a:spcPts val="0"/>
              </a:spcBef>
              <a:spcAft>
                <a:spcPts val="0"/>
              </a:spcAft>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Some of the respondents did not furnish all the information required for the study.</a:t>
            </a:r>
            <a:endParaRPr lang="en-IN" dirty="0"/>
          </a:p>
        </p:txBody>
      </p:sp>
    </p:spTree>
    <p:extLst>
      <p:ext uri="{BB962C8B-B14F-4D97-AF65-F5344CB8AC3E}">
        <p14:creationId xmlns:p14="http://schemas.microsoft.com/office/powerpoint/2010/main" val="3467954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696C52-B53C-4B8E-87AE-ED8BF2CC12B2}"/>
              </a:ext>
            </a:extLst>
          </p:cNvPr>
          <p:cNvSpPr txBox="1"/>
          <p:nvPr/>
        </p:nvSpPr>
        <p:spPr>
          <a:xfrm>
            <a:off x="708212" y="224118"/>
            <a:ext cx="10981764" cy="6633881"/>
          </a:xfrm>
          <a:prstGeom prst="rect">
            <a:avLst/>
          </a:prstGeom>
          <a:noFill/>
        </p:spPr>
        <p:txBody>
          <a:bodyPr wrap="square" rtlCol="0">
            <a:spAutoFit/>
          </a:bodyPr>
          <a:lstStyle/>
          <a:p>
            <a:pPr marL="0" marR="0" algn="ctr">
              <a:lnSpc>
                <a:spcPct val="150000"/>
              </a:lnSpc>
              <a:spcBef>
                <a:spcPts val="0"/>
              </a:spcBef>
              <a:spcAft>
                <a:spcPts val="800"/>
              </a:spcAft>
            </a:pPr>
            <a:r>
              <a:rPr lang="en-US" sz="1800" b="1" u="heavy"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4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https://learn-grow-blossom.com/virtual-talent-show/</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https://www.cvent.com/en/blog/events/virtual-events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https://www.alliedmarketresearch.com/virtual-events-industry-market-A06596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https://www.grandviewresearch.com/industry-analysis/virtual-events-market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https://www.mynewsdesk.com/brandessence/pressreleases/virtual-events-market-in-depth-research-report-2021-3108067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7"/>
              </a:rPr>
              <a:t>https://www.businesswire.com/news/home/20210907005584/en/Global-Virtual-Events-Markets-Report-2021-COVID-19-Impacts-and-Forecast-to-2027---ResearchAndMarkets.com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8"/>
              </a:rPr>
              <a:t>https://www.researchandmarkets.com/reports/5411734/global-virtual-events-market-by-event-type?utm_source=BW&amp;utm_medium=PressRelease&amp;utm_code=k52dcp&amp;utm_campaign=1586516+-+Global+Virtual+Events+Markets+Report+2021%3a+COVID-19+Impacts+and+Forecast+to+2027&amp;utm_exec=chdo54p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9"/>
              </a:rPr>
              <a:t>https://www.brella.io/blog/how-virtual-events-are-changing-the-event-industryhttps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10"/>
              </a:rPr>
              <a:t>://info.workcast.com/blog/virtual-events-vs-in-person-events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11"/>
              </a:rPr>
              <a:t>https://www.investopedia.com/terms/m/marketing.asp</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12"/>
              </a:rPr>
              <a:t>https://roxeventstaff.com/what-virtual-event-and-in-person-attendees-want/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13"/>
              </a:rPr>
              <a:t>https://keydifferences.com/difference-between-sales-and-marketing.html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14"/>
              </a:rPr>
              <a:t>https://keap.com/product/sales-funnel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4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15"/>
              </a:rPr>
              <a:t>https://public.tableau.com/en-us/s/about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5702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6122FC-D3EE-4240-926C-1E1410B1DB3B}"/>
              </a:ext>
            </a:extLst>
          </p:cNvPr>
          <p:cNvSpPr txBox="1"/>
          <p:nvPr/>
        </p:nvSpPr>
        <p:spPr>
          <a:xfrm>
            <a:off x="448236" y="80683"/>
            <a:ext cx="11098306" cy="461665"/>
          </a:xfrm>
          <a:prstGeom prst="rect">
            <a:avLst/>
          </a:prstGeom>
          <a:noFill/>
        </p:spPr>
        <p:txBody>
          <a:bodyPr wrap="square" rtlCol="0">
            <a:spAutoFit/>
          </a:bodyPr>
          <a:lstStyle/>
          <a:p>
            <a:r>
              <a:rPr lang="en-US" dirty="0"/>
              <a:t>                                                                             </a:t>
            </a:r>
            <a:r>
              <a:rPr lang="en-US" sz="2400" b="1" u="sng" dirty="0"/>
              <a:t>Annexure</a:t>
            </a:r>
            <a:endParaRPr lang="en-IN" sz="2400" b="1" u="sng" dirty="0"/>
          </a:p>
        </p:txBody>
      </p:sp>
      <p:sp>
        <p:nvSpPr>
          <p:cNvPr id="3" name="TextBox 2">
            <a:extLst>
              <a:ext uri="{FF2B5EF4-FFF2-40B4-BE49-F238E27FC236}">
                <a16:creationId xmlns:a16="http://schemas.microsoft.com/office/drawing/2014/main" id="{6F669DDB-8A1D-45A6-A2DF-13308246AA49}"/>
              </a:ext>
            </a:extLst>
          </p:cNvPr>
          <p:cNvSpPr txBox="1"/>
          <p:nvPr/>
        </p:nvSpPr>
        <p:spPr>
          <a:xfrm>
            <a:off x="188258" y="609599"/>
            <a:ext cx="11232777" cy="887422"/>
          </a:xfrm>
          <a:prstGeom prst="rect">
            <a:avLst/>
          </a:prstGeom>
          <a:noFill/>
        </p:spPr>
        <p:txBody>
          <a:bodyPr wrap="square" rtlCol="0">
            <a:spAutoFit/>
          </a:bodyPr>
          <a:lstStyle/>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7B6C716-50A5-4AF1-8E1C-8C214A6AD78D}"/>
              </a:ext>
            </a:extLst>
          </p:cNvPr>
          <p:cNvPicPr>
            <a:picLocks noChangeAspect="1"/>
          </p:cNvPicPr>
          <p:nvPr/>
        </p:nvPicPr>
        <p:blipFill rotWithShape="1">
          <a:blip r:embed="rId2"/>
          <a:srcRect l="25221" t="19710" r="26397" b="8994"/>
          <a:stretch/>
        </p:blipFill>
        <p:spPr>
          <a:xfrm>
            <a:off x="71717" y="609599"/>
            <a:ext cx="4428565" cy="6033247"/>
          </a:xfrm>
          <a:prstGeom prst="rect">
            <a:avLst/>
          </a:prstGeom>
        </p:spPr>
      </p:pic>
      <p:pic>
        <p:nvPicPr>
          <p:cNvPr id="7" name="Picture 6">
            <a:extLst>
              <a:ext uri="{FF2B5EF4-FFF2-40B4-BE49-F238E27FC236}">
                <a16:creationId xmlns:a16="http://schemas.microsoft.com/office/drawing/2014/main" id="{D5F9D58C-D736-4B8E-A8EB-0D1DBC9AC714}"/>
              </a:ext>
            </a:extLst>
          </p:cNvPr>
          <p:cNvPicPr>
            <a:picLocks noChangeAspect="1"/>
          </p:cNvPicPr>
          <p:nvPr/>
        </p:nvPicPr>
        <p:blipFill rotWithShape="1">
          <a:blip r:embed="rId3"/>
          <a:srcRect l="26398" t="18430" r="31176" b="9936"/>
          <a:stretch/>
        </p:blipFill>
        <p:spPr>
          <a:xfrm>
            <a:off x="4383742" y="609599"/>
            <a:ext cx="4258234" cy="6033247"/>
          </a:xfrm>
          <a:prstGeom prst="rect">
            <a:avLst/>
          </a:prstGeom>
        </p:spPr>
      </p:pic>
      <p:pic>
        <p:nvPicPr>
          <p:cNvPr id="9" name="Picture 8">
            <a:extLst>
              <a:ext uri="{FF2B5EF4-FFF2-40B4-BE49-F238E27FC236}">
                <a16:creationId xmlns:a16="http://schemas.microsoft.com/office/drawing/2014/main" id="{8449AA4A-2F36-4017-8E25-DB9E4DAFE8DF}"/>
              </a:ext>
            </a:extLst>
          </p:cNvPr>
          <p:cNvPicPr>
            <a:picLocks noChangeAspect="1"/>
          </p:cNvPicPr>
          <p:nvPr/>
        </p:nvPicPr>
        <p:blipFill rotWithShape="1">
          <a:blip r:embed="rId4"/>
          <a:srcRect l="25661" t="18301" r="29118" b="7843"/>
          <a:stretch/>
        </p:blipFill>
        <p:spPr>
          <a:xfrm>
            <a:off x="8014448" y="609598"/>
            <a:ext cx="4105836" cy="6033247"/>
          </a:xfrm>
          <a:prstGeom prst="rect">
            <a:avLst/>
          </a:prstGeom>
        </p:spPr>
      </p:pic>
    </p:spTree>
    <p:extLst>
      <p:ext uri="{BB962C8B-B14F-4D97-AF65-F5344CB8AC3E}">
        <p14:creationId xmlns:p14="http://schemas.microsoft.com/office/powerpoint/2010/main" val="660951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002" y="1004265"/>
            <a:ext cx="10571998" cy="970450"/>
          </a:xfrm>
        </p:spPr>
        <p:txBody>
          <a:bodyPr/>
          <a:lstStyle/>
          <a:p>
            <a:r>
              <a:rPr lang="en-US" dirty="0"/>
              <a:t>         </a:t>
            </a:r>
            <a:r>
              <a:rPr lang="en-US" dirty="0">
                <a:solidFill>
                  <a:schemeClr val="bg1"/>
                </a:solidFill>
              </a:rPr>
              <a:t>MY ROLE IN THE COMPANY</a:t>
            </a:r>
            <a:br>
              <a:rPr lang="en-US" dirty="0">
                <a:solidFill>
                  <a:schemeClr val="bg1"/>
                </a:solidFill>
              </a:rPr>
            </a:br>
            <a:r>
              <a:rPr lang="en-US" dirty="0">
                <a:solidFill>
                  <a:schemeClr val="bg1"/>
                </a:solidFill>
              </a:rPr>
              <a:t>       ‘SALES &amp; MARKETING TRAINEE’</a:t>
            </a:r>
            <a:br>
              <a:rPr lang="en-US" dirty="0">
                <a:solidFill>
                  <a:schemeClr val="bg1"/>
                </a:solidFill>
              </a:rPr>
            </a:br>
            <a:r>
              <a:rPr lang="en-US" dirty="0">
                <a:solidFill>
                  <a:schemeClr val="bg1"/>
                </a:solidFill>
              </a:rPr>
              <a:t>                      </a:t>
            </a:r>
            <a:r>
              <a:rPr lang="en-US" sz="2400" dirty="0">
                <a:solidFill>
                  <a:schemeClr val="accent5">
                    <a:lumMod val="50000"/>
                  </a:schemeClr>
                </a:solidFill>
              </a:rPr>
              <a:t>LOCATION : REMOTE </a:t>
            </a:r>
          </a:p>
        </p:txBody>
      </p:sp>
      <p:sp>
        <p:nvSpPr>
          <p:cNvPr id="3" name="Content Placeholder 2"/>
          <p:cNvSpPr>
            <a:spLocks noGrp="1"/>
          </p:cNvSpPr>
          <p:nvPr>
            <p:ph idx="1"/>
          </p:nvPr>
        </p:nvSpPr>
        <p:spPr>
          <a:xfrm>
            <a:off x="818712" y="2042809"/>
            <a:ext cx="10554574" cy="4542817"/>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 worked on the projects named  </a:t>
            </a:r>
            <a:r>
              <a:rPr lang="en-US" b="1" u="sng" dirty="0"/>
              <a:t>AARAMBH 3.0 </a:t>
            </a:r>
            <a:r>
              <a:rPr lang="en-US" u="sng" dirty="0"/>
              <a:t>&amp; </a:t>
            </a:r>
            <a:r>
              <a:rPr lang="en-US" b="1" u="sng" dirty="0"/>
              <a:t>Arise</a:t>
            </a:r>
            <a:r>
              <a:rPr lang="en-US" u="sng" dirty="0"/>
              <a:t>. </a:t>
            </a:r>
          </a:p>
          <a:p>
            <a:pPr marL="0" indent="0">
              <a:buNone/>
            </a:pPr>
            <a:r>
              <a:rPr lang="en-US" b="1" dirty="0"/>
              <a:t>AARAMBH 3.0 </a:t>
            </a:r>
            <a:r>
              <a:rPr lang="en-US" dirty="0"/>
              <a:t>was the 3</a:t>
            </a:r>
            <a:r>
              <a:rPr lang="en-US" baseline="30000" dirty="0"/>
              <a:t>RD</a:t>
            </a:r>
            <a:r>
              <a:rPr lang="en-US" dirty="0"/>
              <a:t> version of world’s largest youth festival which held virtually (AARAMBH ), which took place on August 26th and 27th, 2021, for those who were 18+ in age.</a:t>
            </a:r>
          </a:p>
          <a:p>
            <a:pPr marL="0" indent="0">
              <a:buNone/>
            </a:pPr>
            <a:r>
              <a:rPr lang="en-US" b="1" dirty="0"/>
              <a:t>ARISE</a:t>
            </a:r>
            <a:r>
              <a:rPr lang="en-US" dirty="0"/>
              <a:t> was with the same concept except it was for the children aged between 5 to 18.</a:t>
            </a:r>
          </a:p>
          <a:p>
            <a:pPr marL="0" indent="0">
              <a:buNone/>
            </a:pPr>
            <a:r>
              <a:rPr lang="en-US" dirty="0"/>
              <a:t>Numerous online competitions were held to show off their skills and win prizes are included in the event including singing, fancy dress, dance, storytelling, photography, painting, and many others. The events had a Rs 99 registration cost, people &amp; kids who participated got Unique World Record, trophy and Record certificates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84" y="1906621"/>
            <a:ext cx="4726055" cy="162451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038" y="1906621"/>
            <a:ext cx="5612860" cy="1624519"/>
          </a:xfrm>
          <a:prstGeom prst="rect">
            <a:avLst/>
          </a:prstGeom>
        </p:spPr>
      </p:pic>
    </p:spTree>
    <p:extLst>
      <p:ext uri="{BB962C8B-B14F-4D97-AF65-F5344CB8AC3E}">
        <p14:creationId xmlns:p14="http://schemas.microsoft.com/office/powerpoint/2010/main" val="4399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9893" y="825897"/>
            <a:ext cx="11705448" cy="4524315"/>
          </a:xfrm>
          <a:prstGeom prst="rect">
            <a:avLst/>
          </a:prstGeom>
          <a:noFill/>
        </p:spPr>
        <p:txBody>
          <a:bodyPr wrap="none" rtlCol="0">
            <a:spAutoFit/>
          </a:bodyPr>
          <a:lstStyle/>
          <a:p>
            <a:r>
              <a:rPr lang="en-US" dirty="0"/>
              <a:t>I was in charge of representing the company and finding as well as persuading potential consumers</a:t>
            </a:r>
          </a:p>
          <a:p>
            <a:r>
              <a:rPr lang="en-US" dirty="0"/>
              <a:t>to register for the events using the unique referral code issued to each intern. For this work, I researched</a:t>
            </a:r>
          </a:p>
          <a:p>
            <a:r>
              <a:rPr lang="en-US" dirty="0"/>
              <a:t>possible clients' demographics and reached out to them with the support of friends and family.</a:t>
            </a:r>
          </a:p>
          <a:p>
            <a:endParaRPr lang="en-US" dirty="0"/>
          </a:p>
          <a:p>
            <a:r>
              <a:rPr lang="en-US" dirty="0"/>
              <a:t>I generated tailored marketing messages and detailed descriptions of the event for customers,</a:t>
            </a:r>
          </a:p>
          <a:p>
            <a:r>
              <a:rPr lang="en-US" dirty="0"/>
              <a:t>encouraging them to participate in the contests. I was able to develop my marketing, teamwork, </a:t>
            </a:r>
          </a:p>
          <a:p>
            <a:r>
              <a:rPr lang="en-US" dirty="0"/>
              <a:t>and networking skills, as well as comprehend the foundations of marketing and brand representation, </a:t>
            </a:r>
          </a:p>
          <a:p>
            <a:r>
              <a:rPr lang="en-US" dirty="0"/>
              <a:t>by working on this project.</a:t>
            </a:r>
          </a:p>
          <a:p>
            <a:r>
              <a:rPr lang="en-US" dirty="0"/>
              <a:t>I was given the target to register 3+ candidates which I achieved in the given mean time.</a:t>
            </a:r>
          </a:p>
          <a:p>
            <a:endParaRPr lang="en-US" dirty="0"/>
          </a:p>
          <a:p>
            <a:r>
              <a:rPr lang="en-US" b="1" u="sng" dirty="0"/>
              <a:t>Here is the list of all candidates I registered :</a:t>
            </a:r>
          </a:p>
          <a:p>
            <a:endParaRPr lang="en-US" b="1" u="sng" dirty="0"/>
          </a:p>
          <a:p>
            <a:endParaRPr lang="en-US" b="1" u="sng" dirty="0"/>
          </a:p>
          <a:p>
            <a:endParaRPr lang="en-US" b="1" u="sng" dirty="0"/>
          </a:p>
          <a:p>
            <a:endParaRPr lang="en-US" b="1" u="sng" dirty="0"/>
          </a:p>
          <a:p>
            <a:endParaRPr lang="en-US" b="1" u="sng"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8857" r="24468" b="46357"/>
          <a:stretch/>
        </p:blipFill>
        <p:spPr>
          <a:xfrm>
            <a:off x="966898" y="4445540"/>
            <a:ext cx="10247522" cy="1809345"/>
          </a:xfrm>
          <a:prstGeom prst="rect">
            <a:avLst/>
          </a:prstGeom>
        </p:spPr>
      </p:pic>
    </p:spTree>
    <p:extLst>
      <p:ext uri="{BB962C8B-B14F-4D97-AF65-F5344CB8AC3E}">
        <p14:creationId xmlns:p14="http://schemas.microsoft.com/office/powerpoint/2010/main" val="14454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bg2"/>
                </a:solidFill>
              </a:rPr>
              <a:t>What I learnt : </a:t>
            </a:r>
          </a:p>
        </p:txBody>
      </p:sp>
      <p:sp>
        <p:nvSpPr>
          <p:cNvPr id="3" name="TextBox 2"/>
          <p:cNvSpPr txBox="1"/>
          <p:nvPr/>
        </p:nvSpPr>
        <p:spPr>
          <a:xfrm>
            <a:off x="469532" y="2149812"/>
            <a:ext cx="11266226" cy="4247317"/>
          </a:xfrm>
          <a:prstGeom prst="rect">
            <a:avLst/>
          </a:prstGeom>
          <a:noFill/>
        </p:spPr>
        <p:txBody>
          <a:bodyPr wrap="none" rtlCol="0">
            <a:spAutoFit/>
          </a:bodyPr>
          <a:lstStyle/>
          <a:p>
            <a:r>
              <a:rPr lang="en-US" dirty="0"/>
              <a:t>I had the pleasure of working </a:t>
            </a:r>
            <a:r>
              <a:rPr lang="en-US" b="1" dirty="0"/>
              <a:t>with </a:t>
            </a:r>
            <a:r>
              <a:rPr lang="en-US" b="1" dirty="0" err="1"/>
              <a:t>Alaqsha</a:t>
            </a:r>
            <a:r>
              <a:rPr lang="en-US" b="1" dirty="0"/>
              <a:t> </a:t>
            </a:r>
            <a:r>
              <a:rPr lang="en-US" b="1" dirty="0" err="1"/>
              <a:t>Qadeer</a:t>
            </a:r>
            <a:r>
              <a:rPr lang="en-US" b="1" dirty="0"/>
              <a:t> </a:t>
            </a:r>
            <a:r>
              <a:rPr lang="en-US" dirty="0"/>
              <a:t>as my HR. She was  always focused and </a:t>
            </a:r>
          </a:p>
          <a:p>
            <a:r>
              <a:rPr lang="en-US" dirty="0"/>
              <a:t>dedicated towards the task at hand. She constantly advised and motivated me regarding </a:t>
            </a:r>
          </a:p>
          <a:p>
            <a:r>
              <a:rPr lang="en-US" dirty="0"/>
              <a:t>the SOPs. She was always willing to help and provided relevant information along with precise</a:t>
            </a:r>
          </a:p>
          <a:p>
            <a:r>
              <a:rPr lang="en-US" dirty="0"/>
              <a:t>direction regarding my duties. </a:t>
            </a:r>
          </a:p>
          <a:p>
            <a:r>
              <a:rPr lang="en-US" dirty="0"/>
              <a:t>I was able to attain my goals with her aid and support for which I am grateful. </a:t>
            </a:r>
          </a:p>
          <a:p>
            <a:endParaRPr lang="en-US" dirty="0"/>
          </a:p>
          <a:p>
            <a:r>
              <a:rPr lang="en-US" b="1" dirty="0"/>
              <a:t>MY Learnings :</a:t>
            </a:r>
          </a:p>
          <a:p>
            <a:pPr marL="342900" indent="-342900">
              <a:buAutoNum type="arabicPeriod"/>
            </a:pPr>
            <a:r>
              <a:rPr lang="en-US" b="1" dirty="0"/>
              <a:t>Sales Funnel</a:t>
            </a:r>
          </a:p>
          <a:p>
            <a:pPr marL="342900" indent="-342900">
              <a:buAutoNum type="arabicPeriod"/>
            </a:pPr>
            <a:r>
              <a:rPr lang="en-US" b="1" dirty="0"/>
              <a:t>Creation of key visuals &amp; presentations</a:t>
            </a:r>
          </a:p>
          <a:p>
            <a:pPr marL="342900" indent="-342900">
              <a:buAutoNum type="arabicPeriod"/>
            </a:pPr>
            <a:r>
              <a:rPr lang="en-US" b="1" dirty="0"/>
              <a:t>Segmentation and targeting</a:t>
            </a:r>
          </a:p>
          <a:p>
            <a:pPr marL="342900" indent="-342900">
              <a:buAutoNum type="arabicPeriod"/>
            </a:pPr>
            <a:r>
              <a:rPr lang="en-US" b="1" dirty="0"/>
              <a:t>Marketing &amp; sales strategy</a:t>
            </a:r>
          </a:p>
          <a:p>
            <a:pPr marL="342900" indent="-342900">
              <a:buAutoNum type="arabicPeriod"/>
            </a:pPr>
            <a:r>
              <a:rPr lang="en-US" b="1" dirty="0"/>
              <a:t>Consumer Behavior</a:t>
            </a:r>
          </a:p>
          <a:p>
            <a:pPr marL="342900" indent="-342900">
              <a:buAutoNum type="arabicPeriod"/>
            </a:pPr>
            <a:endParaRPr lang="en-US" b="1" dirty="0"/>
          </a:p>
          <a:p>
            <a:r>
              <a:rPr lang="en-US" dirty="0"/>
              <a:t>Overall, I'm glad I took this internship since it was a wonderful experience that allowed me to meet </a:t>
            </a:r>
          </a:p>
          <a:p>
            <a:r>
              <a:rPr lang="en-US" dirty="0"/>
              <a:t>new people and gain significant knowledge and skills that will improve me in my future endeavors.</a:t>
            </a:r>
          </a:p>
        </p:txBody>
      </p:sp>
    </p:spTree>
    <p:extLst>
      <p:ext uri="{BB962C8B-B14F-4D97-AF65-F5344CB8AC3E}">
        <p14:creationId xmlns:p14="http://schemas.microsoft.com/office/powerpoint/2010/main" val="281356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bg2"/>
                </a:solidFill>
              </a:rPr>
              <a:t>Introduction to ‘Virtual Programs’</a:t>
            </a:r>
          </a:p>
        </p:txBody>
      </p:sp>
      <p:sp>
        <p:nvSpPr>
          <p:cNvPr id="3" name="TextBox 2"/>
          <p:cNvSpPr txBox="1"/>
          <p:nvPr/>
        </p:nvSpPr>
        <p:spPr>
          <a:xfrm>
            <a:off x="452782" y="2233357"/>
            <a:ext cx="11541994" cy="3693319"/>
          </a:xfrm>
          <a:prstGeom prst="rect">
            <a:avLst/>
          </a:prstGeom>
          <a:noFill/>
        </p:spPr>
        <p:txBody>
          <a:bodyPr wrap="square" rtlCol="0">
            <a:spAutoFit/>
          </a:bodyPr>
          <a:lstStyle/>
          <a:p>
            <a:pPr marL="0" marR="0" algn="just">
              <a:lnSpc>
                <a:spcPct val="150000"/>
              </a:lnSpc>
            </a:pPr>
            <a:r>
              <a:rPr lang="en-US" sz="1800" b="0" dirty="0">
                <a:effectLst/>
                <a:latin typeface="Times New Roman" panose="02020603050405020304" pitchFamily="18" charset="0"/>
                <a:ea typeface="Calibri" panose="020F0502020204030204" pitchFamily="34" charset="0"/>
              </a:rPr>
              <a:t>You've probably participated in an online webinar, watched an on-demand workout class, or joined a conference through</a:t>
            </a:r>
          </a:p>
          <a:p>
            <a:pPr marL="0" marR="0" algn="just">
              <a:lnSpc>
                <a:spcPct val="150000"/>
              </a:lnSpc>
            </a:pPr>
            <a:r>
              <a:rPr lang="en-US" sz="1800" b="0" dirty="0">
                <a:effectLst/>
                <a:latin typeface="Times New Roman" panose="02020603050405020304" pitchFamily="18" charset="0"/>
                <a:ea typeface="Calibri" panose="020F0502020204030204" pitchFamily="34" charset="0"/>
              </a:rPr>
              <a:t> video conferencing, or participated in various type of online talent shows which can be either paid or unpaid. You might have even sat at your desk and attended a conference. Virtual programs include all of the above. A virtual programs is one in which participants interact with the event and its material through the internet rather than participating in person. </a:t>
            </a:r>
          </a:p>
          <a:p>
            <a:pPr marL="0" marR="0" algn="just">
              <a:lnSpc>
                <a:spcPct val="150000"/>
              </a:lnSpc>
            </a:pPr>
            <a:r>
              <a:rPr lang="en-US" sz="1800" b="0" dirty="0">
                <a:effectLst/>
                <a:latin typeface="Times New Roman" panose="02020603050405020304" pitchFamily="18" charset="0"/>
                <a:ea typeface="Calibri" panose="020F0502020204030204" pitchFamily="34" charset="0"/>
              </a:rPr>
              <a:t>According to Google Trends, the world is becoming increasingly virtual.</a:t>
            </a:r>
            <a:endParaRPr lang="en-IN" sz="1800" b="1" dirty="0">
              <a:effectLst/>
              <a:latin typeface="Times New Roman" panose="02020603050405020304" pitchFamily="18" charset="0"/>
              <a:ea typeface="Times New Roman" panose="02020603050405020304" pitchFamily="18" charset="0"/>
            </a:endParaRPr>
          </a:p>
          <a:p>
            <a:pPr marL="0" marR="0" algn="just">
              <a:lnSpc>
                <a:spcPct val="150000"/>
              </a:lnSpc>
            </a:pPr>
            <a:r>
              <a:rPr lang="en-US" sz="1800" b="0" dirty="0">
                <a:effectLst/>
                <a:latin typeface="Times New Roman" panose="02020603050405020304" pitchFamily="18" charset="0"/>
                <a:ea typeface="Calibri" panose="020F0502020204030204" pitchFamily="34" charset="0"/>
              </a:rPr>
              <a:t>As technology advances, we are going toward a technological future in which everything we want is available online.</a:t>
            </a:r>
            <a:endParaRPr lang="en-IN" sz="1800" b="1" dirty="0">
              <a:effectLst/>
              <a:latin typeface="Times New Roman" panose="02020603050405020304" pitchFamily="18" charset="0"/>
              <a:ea typeface="Times New Roman" panose="02020603050405020304" pitchFamily="18" charset="0"/>
            </a:endParaRPr>
          </a:p>
          <a:p>
            <a:endParaRPr lang="en-US" dirty="0"/>
          </a:p>
          <a:p>
            <a:r>
              <a:rPr lang="en-US" dirty="0">
                <a:latin typeface="Times New Roman" panose="02020603050405020304" pitchFamily="18" charset="0"/>
                <a:cs typeface="Times New Roman" panose="02020603050405020304" pitchFamily="18" charset="0"/>
              </a:rPr>
              <a:t>NOTE: </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In the wake of Covid-19, businesses across the world are forced to adopt a new reality that put </a:t>
            </a:r>
            <a:r>
              <a:rPr lang="en-US" u="sng" dirty="0">
                <a:solidFill>
                  <a:schemeClr val="accent3">
                    <a:lumMod val="60000"/>
                    <a:lumOff val="40000"/>
                  </a:schemeClr>
                </a:solidFill>
                <a:latin typeface="Times New Roman" panose="02020603050405020304" pitchFamily="18" charset="0"/>
                <a:cs typeface="Times New Roman" panose="02020603050405020304" pitchFamily="18" charset="0"/>
              </a:rPr>
              <a:t>digital</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 </a:t>
            </a:r>
            <a:r>
              <a:rPr lang="en-US" u="sng" dirty="0">
                <a:solidFill>
                  <a:schemeClr val="accent3">
                    <a:lumMod val="60000"/>
                    <a:lumOff val="40000"/>
                  </a:schemeClr>
                </a:solidFill>
                <a:latin typeface="Times New Roman" panose="02020603050405020304" pitchFamily="18" charset="0"/>
                <a:cs typeface="Times New Roman" panose="02020603050405020304" pitchFamily="18" charset="0"/>
              </a:rPr>
              <a:t>marketing</a:t>
            </a:r>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 and operations center stage. Fortunately, with the right tools and strategies, promoting online events and managing virtual events can be a smooth &amp; successful process.  </a:t>
            </a:r>
          </a:p>
        </p:txBody>
      </p:sp>
    </p:spTree>
    <p:extLst>
      <p:ext uri="{BB962C8B-B14F-4D97-AF65-F5344CB8AC3E}">
        <p14:creationId xmlns:p14="http://schemas.microsoft.com/office/powerpoint/2010/main" val="80028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DE898B-EBD1-4D5D-94BD-BA76ABE08AC6}"/>
              </a:ext>
            </a:extLst>
          </p:cNvPr>
          <p:cNvSpPr txBox="1"/>
          <p:nvPr/>
        </p:nvSpPr>
        <p:spPr>
          <a:xfrm>
            <a:off x="1039905" y="974482"/>
            <a:ext cx="11008659" cy="4909036"/>
          </a:xfrm>
          <a:prstGeom prst="rect">
            <a:avLst/>
          </a:prstGeom>
          <a:noFill/>
        </p:spPr>
        <p:txBody>
          <a:bodyPr wrap="square" rtlCol="0">
            <a:spAutoFit/>
          </a:bodyPr>
          <a:lstStyle/>
          <a:p>
            <a:r>
              <a:rPr lang="en-US" dirty="0"/>
              <a:t>                                            </a:t>
            </a:r>
            <a:r>
              <a:rPr lang="en-US" sz="2400" b="1" u="sng" dirty="0">
                <a:latin typeface="Times New Roman" panose="02020603050405020304" pitchFamily="18" charset="0"/>
                <a:cs typeface="Times New Roman" panose="02020603050405020304" pitchFamily="18" charset="0"/>
              </a:rPr>
              <a:t>Pros and Cons of Hosting Virtual Events</a:t>
            </a:r>
          </a:p>
          <a:p>
            <a:endParaRPr lang="en-US" sz="2400" b="1" dirty="0">
              <a:latin typeface="Times New Roman" panose="02020603050405020304" pitchFamily="18" charset="0"/>
              <a:cs typeface="Times New Roman" panose="02020603050405020304" pitchFamily="18" charset="0"/>
            </a:endParaRPr>
          </a:p>
          <a:p>
            <a:pPr>
              <a:lnSpc>
                <a:spcPct val="150000"/>
              </a:lnSpc>
            </a:pPr>
            <a:r>
              <a:rPr lang="en-US" sz="2000" b="1" u="sng" dirty="0">
                <a:latin typeface="Times New Roman" panose="02020603050405020304" pitchFamily="18" charset="0"/>
                <a:cs typeface="Times New Roman" panose="02020603050405020304" pitchFamily="18" charset="0"/>
              </a:rPr>
              <a:t>Pros are the following points</a:t>
            </a:r>
            <a:r>
              <a:rPr lang="en-US" sz="2400" b="1" u="sng" dirty="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Flexibility</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Scalable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Cost-effective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Engaging</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Reliable</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Cons are as given below:-</a:t>
            </a:r>
          </a:p>
          <a:p>
            <a:endParaRPr lang="en-US" sz="2000" b="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Lack of networking opportunities.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 limit audience or participants.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645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B16373-45BC-429F-99EF-91321A7F93DD}"/>
              </a:ext>
            </a:extLst>
          </p:cNvPr>
          <p:cNvSpPr txBox="1"/>
          <p:nvPr/>
        </p:nvSpPr>
        <p:spPr>
          <a:xfrm>
            <a:off x="1174376" y="958055"/>
            <a:ext cx="10058400" cy="4662815"/>
          </a:xfrm>
          <a:prstGeom prst="rect">
            <a:avLst/>
          </a:prstGeom>
          <a:noFill/>
        </p:spPr>
        <p:txBody>
          <a:bodyPr wrap="square" rtlCol="0">
            <a:spAutoFit/>
          </a:bodyPr>
          <a:lstStyle/>
          <a:p>
            <a:pPr marL="0" marR="0" algn="just">
              <a:lnSpc>
                <a:spcPct val="150000"/>
              </a:lnSpc>
            </a:pPr>
            <a:r>
              <a:rPr lang="en-US" sz="1800" b="1" dirty="0">
                <a:effectLst/>
                <a:latin typeface="Times New Roman" panose="02020603050405020304" pitchFamily="18" charset="0"/>
                <a:ea typeface="Calibri" panose="020F0502020204030204" pitchFamily="34" charset="0"/>
              </a:rPr>
              <a:t>                                                      </a:t>
            </a:r>
            <a:r>
              <a:rPr lang="en-US" sz="2400" b="1" u="sng" dirty="0">
                <a:effectLst/>
                <a:latin typeface="Times New Roman" panose="02020603050405020304" pitchFamily="18" charset="0"/>
                <a:ea typeface="Calibri" panose="020F0502020204030204" pitchFamily="34" charset="0"/>
              </a:rPr>
              <a:t>Defining Online Talent Shows</a:t>
            </a:r>
          </a:p>
          <a:p>
            <a:pPr marL="0" marR="0" algn="just">
              <a:lnSpc>
                <a:spcPct val="150000"/>
              </a:lnSpc>
            </a:pPr>
            <a:r>
              <a:rPr lang="en-US" sz="1800" b="0" dirty="0">
                <a:effectLst/>
                <a:latin typeface="Times New Roman" panose="02020603050405020304" pitchFamily="18" charset="0"/>
                <a:ea typeface="Calibri" panose="020F0502020204030204" pitchFamily="34" charset="0"/>
              </a:rPr>
              <a:t>The online talent show comes under the virtual programs, in which the participants don’t need to present physically to attend the show and showcase their talent. Almost all of us have obviously participated physically in shows in which we have performed the act, which can be of singing, dancing, poetry, speech, debate etc. It functions same as the physical one but the difference is that we don’t need to be present physically there.</a:t>
            </a:r>
          </a:p>
          <a:p>
            <a:pPr marL="0" marR="0" algn="just">
              <a:lnSpc>
                <a:spcPct val="150000"/>
              </a:lnSpc>
            </a:pPr>
            <a:endParaRPr lang="en-IN" sz="1800" b="1" dirty="0">
              <a:effectLst/>
              <a:latin typeface="Times New Roman" panose="02020603050405020304" pitchFamily="18" charset="0"/>
              <a:ea typeface="Times New Roman" panose="02020603050405020304" pitchFamily="18" charset="0"/>
            </a:endParaRPr>
          </a:p>
          <a:p>
            <a:pPr marL="0" marR="0" algn="just">
              <a:lnSpc>
                <a:spcPct val="150000"/>
              </a:lnSpc>
            </a:pPr>
            <a:r>
              <a:rPr lang="en-US" sz="1800" b="0" dirty="0">
                <a:effectLst/>
                <a:latin typeface="Times New Roman" panose="02020603050405020304" pitchFamily="18" charset="0"/>
                <a:ea typeface="Calibri" panose="020F0502020204030204" pitchFamily="34" charset="0"/>
              </a:rPr>
              <a:t>Thanks to the technology advancement &amp; internet which has made it possible. In such kind of talent shows people can participate by sitting in their home with all requirements in their hand and with ease of not going anywhere and showing their talents. </a:t>
            </a:r>
            <a:endParaRPr lang="en-IN"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1614199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tf00001229_wac</Template>
  <TotalTime>888</TotalTime>
  <Words>4768</Words>
  <Application>Microsoft Office PowerPoint</Application>
  <PresentationFormat>Widescreen</PresentationFormat>
  <Paragraphs>327</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Algerian</vt:lpstr>
      <vt:lpstr>Arial</vt:lpstr>
      <vt:lpstr>Calibri</vt:lpstr>
      <vt:lpstr>Century Gothic</vt:lpstr>
      <vt:lpstr>Courier New</vt:lpstr>
      <vt:lpstr>Symbol</vt:lpstr>
      <vt:lpstr>Times New Roman</vt:lpstr>
      <vt:lpstr>Wingdings</vt:lpstr>
      <vt:lpstr>Wingdings 2</vt:lpstr>
      <vt:lpstr>Quotable</vt:lpstr>
      <vt:lpstr> To study Participant's preferences &amp; attitude towards online paid talent shows. </vt:lpstr>
      <vt:lpstr>Follow up :</vt:lpstr>
      <vt:lpstr>              </vt:lpstr>
      <vt:lpstr>         MY ROLE IN THE COMPANY        ‘SALES &amp; MARKETING TRAINEE’                       LOCATION : REMOTE </vt:lpstr>
      <vt:lpstr>PowerPoint Presentation</vt:lpstr>
      <vt:lpstr>What I learnt : </vt:lpstr>
      <vt:lpstr>Introduction to ‘Virtual Programs’</vt:lpstr>
      <vt:lpstr>PowerPoint Presentation</vt:lpstr>
      <vt:lpstr>PowerPoint Presentation</vt:lpstr>
      <vt:lpstr>PowerPoint Presentation</vt:lpstr>
      <vt:lpstr>Literature Review</vt:lpstr>
      <vt:lpstr>Project objectives :</vt:lpstr>
      <vt:lpstr>              Research Methodologies</vt:lpstr>
      <vt:lpstr>PowerPoint Presentation</vt:lpstr>
      <vt:lpstr>PowerPoint Presentation</vt:lpstr>
      <vt:lpstr>          Sample selected for the study</vt:lpstr>
      <vt:lpstr> Data Analysis &amp; Interpretation             using Tableau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Review Presentation               on STPR  Consumer Behavior on        ‘Virtual Festivals’</dc:title>
  <dc:creator>Saurabh Tiwari</dc:creator>
  <cp:lastModifiedBy>Saurabh Tiwari</cp:lastModifiedBy>
  <cp:revision>46</cp:revision>
  <dcterms:created xsi:type="dcterms:W3CDTF">2021-12-10T06:58:19Z</dcterms:created>
  <dcterms:modified xsi:type="dcterms:W3CDTF">2022-01-14T09:17:46Z</dcterms:modified>
</cp:coreProperties>
</file>